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6" r:id="rId2"/>
    <p:sldId id="262" r:id="rId3"/>
    <p:sldId id="261" r:id="rId4"/>
    <p:sldId id="263" r:id="rId5"/>
    <p:sldId id="274" r:id="rId6"/>
    <p:sldId id="272" r:id="rId7"/>
    <p:sldId id="273" r:id="rId8"/>
    <p:sldId id="275" r:id="rId9"/>
    <p:sldId id="27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4541"/>
  </p:normalViewPr>
  <p:slideViewPr>
    <p:cSldViewPr snapToGrid="0" snapToObjects="1">
      <p:cViewPr varScale="1">
        <p:scale>
          <a:sx n="119" d="100"/>
          <a:sy n="119" d="100"/>
        </p:scale>
        <p:origin x="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EB15-EF6A-8448-B4F6-5E4DC731CC24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B897-733F-E943-AC73-E6CDE74F0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9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4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600" b="1" i="1" dirty="0" err="1"/>
              <a:t>Hiilei</a:t>
            </a:r>
            <a:r>
              <a:rPr lang="en-US" sz="1600" b="1" i="1" dirty="0"/>
              <a:t> Hawaii</a:t>
            </a:r>
          </a:p>
          <a:p>
            <a:br>
              <a:rPr lang="en-US" b="1" dirty="0"/>
            </a:br>
            <a:r>
              <a:rPr lang="en-US" dirty="0" err="1">
                <a:solidFill>
                  <a:srgbClr val="333333"/>
                </a:solidFill>
              </a:rPr>
              <a:t>Hilopa‘a</a:t>
            </a:r>
            <a:r>
              <a:rPr lang="en-US" dirty="0">
                <a:solidFill>
                  <a:srgbClr val="333333"/>
                </a:solidFill>
              </a:rPr>
              <a:t> Family to Family Health Information Center: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b="1" dirty="0" err="1">
                <a:solidFill>
                  <a:srgbClr val="333333"/>
                </a:solidFill>
              </a:rPr>
              <a:t>Kaua‘i</a:t>
            </a:r>
            <a:r>
              <a:rPr lang="en-US" b="1" dirty="0">
                <a:solidFill>
                  <a:srgbClr val="333333"/>
                </a:solidFill>
              </a:rPr>
              <a:t>:	(808) 240-0485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7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0B897-733F-E943-AC73-E6CDE74F05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6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4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4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AD46-B64B-6147-B7ED-5A885629AE41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ADD83-2F59-2E4A-B73A-77602FF1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369A-4A87-6B4C-B51B-EBC47B7AB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700" dirty="0"/>
              <a:t>Referral System for Early Intervention and Community-based Supports for Families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b="1" i="1" dirty="0"/>
              <a:t>A Project of the</a:t>
            </a:r>
          </a:p>
          <a:p>
            <a:pPr marL="0" indent="0" algn="ctr">
              <a:buNone/>
            </a:pPr>
            <a:r>
              <a:rPr lang="en-US" b="1" dirty="0"/>
              <a:t>Hawaii State Council on Developmental Disabilities</a:t>
            </a:r>
          </a:p>
          <a:p>
            <a:pPr marL="0" indent="0" algn="ctr">
              <a:buNone/>
            </a:pPr>
            <a:r>
              <a:rPr lang="en-US" dirty="0"/>
              <a:t>Children and Youth and Health Committee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9FA2C-F772-DC40-ADA3-8E5A4E3A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>
                <a:latin typeface="+mn-lt"/>
              </a:rPr>
              <a:t>KAUAI COUNTY RESOURCE </a:t>
            </a:r>
            <a:r>
              <a:rPr lang="en-US" sz="6000" b="1" dirty="0">
                <a:latin typeface="+mn-lt"/>
              </a:rPr>
              <a:t>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F040A-94FB-D444-B124-AE85A532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48" y="4860757"/>
            <a:ext cx="2427732" cy="18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4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Health Care Professionals Statewide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411" y="1825625"/>
            <a:ext cx="843932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Pediatricians Certified: 312</a:t>
            </a:r>
          </a:p>
          <a:p>
            <a:r>
              <a:rPr lang="en-US" dirty="0"/>
              <a:t>Pediatricians Certified including subspecialists: 400</a:t>
            </a:r>
          </a:p>
          <a:p>
            <a:r>
              <a:rPr lang="en-US" dirty="0"/>
              <a:t>Occupational Therapists: 330</a:t>
            </a:r>
          </a:p>
          <a:p>
            <a:r>
              <a:rPr lang="en-US" dirty="0"/>
              <a:t>Physical Therapists: 1010</a:t>
            </a:r>
          </a:p>
          <a:p>
            <a:r>
              <a:rPr lang="en-US" dirty="0"/>
              <a:t>Speech Language Pathologists: 570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Bureau of Labor Statistics, May 2018 State Occupational Employment Estimates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7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17" y="237166"/>
            <a:ext cx="8255000" cy="64135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7655945" y="4529470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151284" y="4437321"/>
            <a:ext cx="478465" cy="4784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0008" y="4302920"/>
            <a:ext cx="198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Child and Family Services, Waimea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4496077" y="5781879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6121" y="6260344"/>
            <a:ext cx="2620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DoE Early Learning, </a:t>
            </a:r>
            <a:r>
              <a:rPr lang="en-US" dirty="0" err="1"/>
              <a:t>Eleele</a:t>
            </a: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2207774" y="4168124"/>
            <a:ext cx="478465" cy="4784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2055" y="4926846"/>
            <a:ext cx="1281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DoE Early Learning, </a:t>
            </a:r>
            <a:r>
              <a:rPr lang="en-US" dirty="0" err="1"/>
              <a:t>Kekaha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6862047" y="1045535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5109452" y="1099884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26973" y="1069834"/>
            <a:ext cx="2387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Kamaaina</a:t>
            </a:r>
            <a:r>
              <a:rPr lang="en-US" dirty="0"/>
              <a:t> Kids, Kilauea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205" y="1587256"/>
            <a:ext cx="2677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Kamaaina</a:t>
            </a:r>
            <a:r>
              <a:rPr lang="en-US" dirty="0"/>
              <a:t> Kids, Hanalei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8DCA61C0-461A-9544-8A4B-98FDBB009010}"/>
              </a:ext>
            </a:extLst>
          </p:cNvPr>
          <p:cNvSpPr/>
          <p:nvPr/>
        </p:nvSpPr>
        <p:spPr>
          <a:xfrm>
            <a:off x="8116839" y="2783725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161D21-FD1B-7F47-9055-CBF09CA62477}"/>
              </a:ext>
            </a:extLst>
          </p:cNvPr>
          <p:cNvSpPr/>
          <p:nvPr/>
        </p:nvSpPr>
        <p:spPr>
          <a:xfrm>
            <a:off x="8967782" y="3023961"/>
            <a:ext cx="209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Tutu and Me, </a:t>
            </a:r>
            <a:r>
              <a:rPr lang="en-US" dirty="0" err="1"/>
              <a:t>Kapa’a</a:t>
            </a:r>
            <a:endParaRPr lang="en-US" dirty="0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071C5BEA-2A2A-E943-A00D-3C79ED8CF1B2}"/>
              </a:ext>
            </a:extLst>
          </p:cNvPr>
          <p:cNvSpPr/>
          <p:nvPr/>
        </p:nvSpPr>
        <p:spPr>
          <a:xfrm>
            <a:off x="8269239" y="2936125"/>
            <a:ext cx="478465" cy="4784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45713B-BAE5-8241-8B73-2BA41CAA2F07}"/>
              </a:ext>
            </a:extLst>
          </p:cNvPr>
          <p:cNvSpPr/>
          <p:nvPr/>
        </p:nvSpPr>
        <p:spPr>
          <a:xfrm>
            <a:off x="8689054" y="3292586"/>
            <a:ext cx="2488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Easterseals</a:t>
            </a:r>
            <a:r>
              <a:rPr lang="en-US" dirty="0"/>
              <a:t> HCBS, </a:t>
            </a:r>
            <a:r>
              <a:rPr lang="en-US" dirty="0" err="1"/>
              <a:t>Kapa’a</a:t>
            </a:r>
            <a:endParaRPr lang="en-US" dirty="0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BCD10E4C-91A6-CF40-BDF6-64D901DB7614}"/>
              </a:ext>
            </a:extLst>
          </p:cNvPr>
          <p:cNvSpPr/>
          <p:nvPr/>
        </p:nvSpPr>
        <p:spPr>
          <a:xfrm>
            <a:off x="8313017" y="2531892"/>
            <a:ext cx="478465" cy="4784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314167-FD91-374E-AE76-79859F992F06}"/>
              </a:ext>
            </a:extLst>
          </p:cNvPr>
          <p:cNvSpPr/>
          <p:nvPr/>
        </p:nvSpPr>
        <p:spPr>
          <a:xfrm>
            <a:off x="8921511" y="2704341"/>
            <a:ext cx="30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PACT Behavioral Health, </a:t>
            </a:r>
            <a:r>
              <a:rPr lang="en-US" dirty="0" err="1"/>
              <a:t>Kapa’a</a:t>
            </a:r>
            <a:endParaRPr lang="en-US" dirty="0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CE37DF2B-E5AC-174E-8F4A-C99EC0D55D67}"/>
              </a:ext>
            </a:extLst>
          </p:cNvPr>
          <p:cNvSpPr/>
          <p:nvPr/>
        </p:nvSpPr>
        <p:spPr>
          <a:xfrm>
            <a:off x="2447007" y="4329520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7B084F-FBAA-EA4E-A0CF-3F78FAEA7857}"/>
              </a:ext>
            </a:extLst>
          </p:cNvPr>
          <p:cNvSpPr/>
          <p:nvPr/>
        </p:nvSpPr>
        <p:spPr>
          <a:xfrm>
            <a:off x="1751318" y="3575553"/>
            <a:ext cx="1618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Neighborhood Center, </a:t>
            </a:r>
            <a:r>
              <a:rPr lang="en-US" dirty="0" err="1"/>
              <a:t>Kekaha</a:t>
            </a:r>
            <a:endParaRPr lang="en-US" dirty="0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1415139F-1571-FA42-9F99-A180B6D156E2}"/>
              </a:ext>
            </a:extLst>
          </p:cNvPr>
          <p:cNvSpPr/>
          <p:nvPr/>
        </p:nvSpPr>
        <p:spPr>
          <a:xfrm>
            <a:off x="7808345" y="4681870"/>
            <a:ext cx="478465" cy="4784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B1F384-8BFD-4945-BE4F-F1FFAEEE0914}"/>
              </a:ext>
            </a:extLst>
          </p:cNvPr>
          <p:cNvSpPr/>
          <p:nvPr/>
        </p:nvSpPr>
        <p:spPr>
          <a:xfrm>
            <a:off x="8481480" y="4863906"/>
            <a:ext cx="3470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Easterseals</a:t>
            </a:r>
            <a:r>
              <a:rPr lang="en-US" dirty="0"/>
              <a:t> Children’s Center, Lihue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ACC864-6580-7948-90B9-8DADDE6CB7A6}"/>
              </a:ext>
            </a:extLst>
          </p:cNvPr>
          <p:cNvSpPr/>
          <p:nvPr/>
        </p:nvSpPr>
        <p:spPr>
          <a:xfrm>
            <a:off x="8256528" y="5151384"/>
            <a:ext cx="3861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Child and Family Services, Lihue</a:t>
            </a:r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C6270ADE-883A-DE4C-AFAC-37832803EC26}"/>
              </a:ext>
            </a:extLst>
          </p:cNvPr>
          <p:cNvSpPr/>
          <p:nvPr/>
        </p:nvSpPr>
        <p:spPr>
          <a:xfrm>
            <a:off x="8446167" y="2780542"/>
            <a:ext cx="478465" cy="4784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2A08F8-C33D-F64F-AAAD-812B88FA1E06}"/>
              </a:ext>
            </a:extLst>
          </p:cNvPr>
          <p:cNvSpPr/>
          <p:nvPr/>
        </p:nvSpPr>
        <p:spPr>
          <a:xfrm>
            <a:off x="8595304" y="2384721"/>
            <a:ext cx="3582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Child and Family Services, </a:t>
            </a:r>
            <a:r>
              <a:rPr lang="en-US" dirty="0" err="1"/>
              <a:t>Kapa’a</a:t>
            </a:r>
            <a:endParaRPr lang="en-US" dirty="0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28A9D80-ED9C-D14F-8801-C5695B6900D0}"/>
              </a:ext>
            </a:extLst>
          </p:cNvPr>
          <p:cNvSpPr/>
          <p:nvPr/>
        </p:nvSpPr>
        <p:spPr>
          <a:xfrm>
            <a:off x="6278048" y="5249400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EDEB25-0A7B-C849-974A-6CC3CE1A63D9}"/>
              </a:ext>
            </a:extLst>
          </p:cNvPr>
          <p:cNvSpPr/>
          <p:nvPr/>
        </p:nvSpPr>
        <p:spPr>
          <a:xfrm>
            <a:off x="6614685" y="5503865"/>
            <a:ext cx="2387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Kamaaina</a:t>
            </a:r>
            <a:r>
              <a:rPr lang="en-US" dirty="0"/>
              <a:t> Kids, Koloa</a:t>
            </a:r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169BB18D-3A0E-844D-99C6-5FE88AA4B0FB}"/>
              </a:ext>
            </a:extLst>
          </p:cNvPr>
          <p:cNvSpPr/>
          <p:nvPr/>
        </p:nvSpPr>
        <p:spPr>
          <a:xfrm>
            <a:off x="7902256" y="4372708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3FD921-D0B1-AC4D-9AAA-CA680D3EA6C2}"/>
              </a:ext>
            </a:extLst>
          </p:cNvPr>
          <p:cNvSpPr/>
          <p:nvPr/>
        </p:nvSpPr>
        <p:spPr>
          <a:xfrm>
            <a:off x="5786480" y="4468684"/>
            <a:ext cx="184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Kamaaina</a:t>
            </a:r>
            <a:r>
              <a:rPr lang="en-US" dirty="0"/>
              <a:t> Kids(2),</a:t>
            </a:r>
          </a:p>
          <a:p>
            <a:pPr algn="r"/>
            <a:r>
              <a:rPr lang="en-US" dirty="0"/>
              <a:t>Lihue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379F6E-5F6E-9444-BF32-ABD02284E62D}"/>
              </a:ext>
            </a:extLst>
          </p:cNvPr>
          <p:cNvSpPr/>
          <p:nvPr/>
        </p:nvSpPr>
        <p:spPr>
          <a:xfrm>
            <a:off x="8603744" y="4569872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DoE Early Learning, </a:t>
            </a:r>
            <a:r>
              <a:rPr lang="en-US" dirty="0" err="1"/>
              <a:t>Lihua</a:t>
            </a:r>
            <a:endParaRPr lang="en-US" dirty="0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30B6E7FC-4ABB-1842-A442-497426C88B1B}"/>
              </a:ext>
            </a:extLst>
          </p:cNvPr>
          <p:cNvSpPr/>
          <p:nvPr/>
        </p:nvSpPr>
        <p:spPr>
          <a:xfrm>
            <a:off x="8054656" y="4525108"/>
            <a:ext cx="478465" cy="4784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423BD47B-76BB-5749-9F4C-3313C51DDA03}"/>
              </a:ext>
            </a:extLst>
          </p:cNvPr>
          <p:cNvSpPr/>
          <p:nvPr/>
        </p:nvSpPr>
        <p:spPr>
          <a:xfrm>
            <a:off x="8075569" y="4125333"/>
            <a:ext cx="478465" cy="4784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57912C-5740-B342-8B07-45A8E042D19B}"/>
              </a:ext>
            </a:extLst>
          </p:cNvPr>
          <p:cNvSpPr/>
          <p:nvPr/>
        </p:nvSpPr>
        <p:spPr>
          <a:xfrm>
            <a:off x="8413708" y="4263545"/>
            <a:ext cx="3945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Children w/Special Health Needs, Lihue</a:t>
            </a:r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7D32BDCA-36CF-A143-9BCD-FACFD9F9F5C8}"/>
              </a:ext>
            </a:extLst>
          </p:cNvPr>
          <p:cNvSpPr/>
          <p:nvPr/>
        </p:nvSpPr>
        <p:spPr>
          <a:xfrm>
            <a:off x="7598358" y="4672241"/>
            <a:ext cx="478465" cy="478465"/>
          </a:xfrm>
          <a:prstGeom prst="star5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51032AF2-21D4-AD40-9648-288577F07975}"/>
              </a:ext>
            </a:extLst>
          </p:cNvPr>
          <p:cNvSpPr/>
          <p:nvPr/>
        </p:nvSpPr>
        <p:spPr>
          <a:xfrm>
            <a:off x="1920887" y="4285875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BB09A1-5ECD-D745-A02A-B754E7F44152}"/>
              </a:ext>
            </a:extLst>
          </p:cNvPr>
          <p:cNvSpPr/>
          <p:nvPr/>
        </p:nvSpPr>
        <p:spPr>
          <a:xfrm>
            <a:off x="535007" y="4425900"/>
            <a:ext cx="1433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Tutu and Me,</a:t>
            </a:r>
          </a:p>
          <a:p>
            <a:r>
              <a:rPr lang="en-US" dirty="0" err="1"/>
              <a:t>Kekaha</a:t>
            </a:r>
            <a:endParaRPr lang="en-US" dirty="0"/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id="{CEB63435-DEB2-F147-A835-0E27AAA1A971}"/>
              </a:ext>
            </a:extLst>
          </p:cNvPr>
          <p:cNvSpPr/>
          <p:nvPr/>
        </p:nvSpPr>
        <p:spPr>
          <a:xfrm>
            <a:off x="3976436" y="5202629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8242B64-A1BD-E749-8999-97E715BE7167}"/>
              </a:ext>
            </a:extLst>
          </p:cNvPr>
          <p:cNvSpPr/>
          <p:nvPr/>
        </p:nvSpPr>
        <p:spPr>
          <a:xfrm>
            <a:off x="1920887" y="6041382"/>
            <a:ext cx="2675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Tutu and Me, Hanapepe</a:t>
            </a:r>
          </a:p>
        </p:txBody>
      </p:sp>
      <p:sp>
        <p:nvSpPr>
          <p:cNvPr id="54" name="5-Point Star 53">
            <a:extLst>
              <a:ext uri="{FF2B5EF4-FFF2-40B4-BE49-F238E27FC236}">
                <a16:creationId xmlns:a16="http://schemas.microsoft.com/office/drawing/2014/main" id="{E55AB6CE-3FB4-014C-9BFF-9E34908F1C02}"/>
              </a:ext>
            </a:extLst>
          </p:cNvPr>
          <p:cNvSpPr/>
          <p:nvPr/>
        </p:nvSpPr>
        <p:spPr>
          <a:xfrm>
            <a:off x="8380721" y="1580809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E1CE414-519D-3440-8561-89102050BDE2}"/>
              </a:ext>
            </a:extLst>
          </p:cNvPr>
          <p:cNvSpPr/>
          <p:nvPr/>
        </p:nvSpPr>
        <p:spPr>
          <a:xfrm>
            <a:off x="8884524" y="1645191"/>
            <a:ext cx="225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Tutu and Me, Anahola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1D59FF5-C20F-4C4C-8320-DB72DD078C33}"/>
              </a:ext>
            </a:extLst>
          </p:cNvPr>
          <p:cNvSpPr/>
          <p:nvPr/>
        </p:nvSpPr>
        <p:spPr>
          <a:xfrm>
            <a:off x="119001" y="125598"/>
            <a:ext cx="2511950" cy="23209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E48EA9EC-4C1E-E14D-829E-216BAA5D5B2E}"/>
              </a:ext>
            </a:extLst>
          </p:cNvPr>
          <p:cNvSpPr/>
          <p:nvPr/>
        </p:nvSpPr>
        <p:spPr>
          <a:xfrm>
            <a:off x="214783" y="1859671"/>
            <a:ext cx="478465" cy="47846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986F9F-6623-6647-A39C-4E41D971B014}"/>
              </a:ext>
            </a:extLst>
          </p:cNvPr>
          <p:cNvSpPr/>
          <p:nvPr/>
        </p:nvSpPr>
        <p:spPr>
          <a:xfrm>
            <a:off x="741801" y="1961824"/>
            <a:ext cx="139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Tutu and Me</a:t>
            </a:r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ED811E5E-4577-894B-8E08-1C86303CAFEA}"/>
              </a:ext>
            </a:extLst>
          </p:cNvPr>
          <p:cNvSpPr/>
          <p:nvPr/>
        </p:nvSpPr>
        <p:spPr>
          <a:xfrm>
            <a:off x="208514" y="742779"/>
            <a:ext cx="478465" cy="47846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728AD7-8310-044B-A6CB-FB791B744B8A}"/>
              </a:ext>
            </a:extLst>
          </p:cNvPr>
          <p:cNvSpPr/>
          <p:nvPr/>
        </p:nvSpPr>
        <p:spPr>
          <a:xfrm>
            <a:off x="722213" y="851912"/>
            <a:ext cx="169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Kamaaiana</a:t>
            </a:r>
            <a:r>
              <a:rPr lang="en-US" b="1" dirty="0">
                <a:solidFill>
                  <a:schemeClr val="bg1"/>
                </a:solidFill>
              </a:rPr>
              <a:t> Kids</a:t>
            </a:r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1351B17B-271C-B542-A85D-DD60F5DB3FE8}"/>
              </a:ext>
            </a:extLst>
          </p:cNvPr>
          <p:cNvSpPr/>
          <p:nvPr/>
        </p:nvSpPr>
        <p:spPr>
          <a:xfrm>
            <a:off x="206481" y="196974"/>
            <a:ext cx="478465" cy="4784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60A38E-15D6-864B-9E91-F65458D31782}"/>
              </a:ext>
            </a:extLst>
          </p:cNvPr>
          <p:cNvSpPr/>
          <p:nvPr/>
        </p:nvSpPr>
        <p:spPr>
          <a:xfrm>
            <a:off x="722213" y="251540"/>
            <a:ext cx="196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DoE Early Learning</a:t>
            </a:r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477309BF-D206-7443-88BE-116ACB2A0C61}"/>
              </a:ext>
            </a:extLst>
          </p:cNvPr>
          <p:cNvSpPr/>
          <p:nvPr/>
        </p:nvSpPr>
        <p:spPr>
          <a:xfrm>
            <a:off x="220603" y="1293121"/>
            <a:ext cx="478465" cy="4784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94F76-0919-0344-9A99-A2789E0EB559}"/>
              </a:ext>
            </a:extLst>
          </p:cNvPr>
          <p:cNvSpPr/>
          <p:nvPr/>
        </p:nvSpPr>
        <p:spPr>
          <a:xfrm>
            <a:off x="747621" y="1402254"/>
            <a:ext cx="182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Service Providers</a:t>
            </a:r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967528AE-7C99-0941-813C-6CE68868A06D}"/>
              </a:ext>
            </a:extLst>
          </p:cNvPr>
          <p:cNvSpPr/>
          <p:nvPr/>
        </p:nvSpPr>
        <p:spPr>
          <a:xfrm>
            <a:off x="7765713" y="4055095"/>
            <a:ext cx="478465" cy="4784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0EE7B70-8D17-5742-94B1-41F6241D5053}"/>
              </a:ext>
            </a:extLst>
          </p:cNvPr>
          <p:cNvSpPr/>
          <p:nvPr/>
        </p:nvSpPr>
        <p:spPr>
          <a:xfrm>
            <a:off x="4857865" y="3896283"/>
            <a:ext cx="314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Hawaii Behavioral Health, </a:t>
            </a:r>
            <a:r>
              <a:rPr lang="en-US" dirty="0" err="1"/>
              <a:t>Lihua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B01B41-0C60-0B43-B4A1-B4192F7AB687}"/>
              </a:ext>
            </a:extLst>
          </p:cNvPr>
          <p:cNvSpPr txBox="1"/>
          <p:nvPr/>
        </p:nvSpPr>
        <p:spPr>
          <a:xfrm>
            <a:off x="2840289" y="124799"/>
            <a:ext cx="91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Population Kauai County: </a:t>
            </a:r>
            <a:r>
              <a:rPr lang="en-US" b="1" dirty="0"/>
              <a:t>71,093 </a:t>
            </a:r>
            <a:r>
              <a:rPr lang="en-US" sz="1400" dirty="0"/>
              <a:t>(5% of the State, ACS 2017)        Children 0-4 years: </a:t>
            </a:r>
            <a:r>
              <a:rPr lang="en-US" b="1" dirty="0"/>
              <a:t>4,477 </a:t>
            </a:r>
            <a:r>
              <a:rPr lang="en-US" sz="1400" b="1" dirty="0"/>
              <a:t>(4</a:t>
            </a:r>
            <a:r>
              <a:rPr lang="en-US" sz="1400" dirty="0"/>
              <a:t>% of the State, ACS 2017)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07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riangle 84"/>
          <p:cNvSpPr/>
          <p:nvPr/>
        </p:nvSpPr>
        <p:spPr>
          <a:xfrm flipV="1">
            <a:off x="4743469" y="663706"/>
            <a:ext cx="655114" cy="5883304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30904" y="6555020"/>
            <a:ext cx="1932875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96847" y="6566861"/>
            <a:ext cx="1787899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097468" y="6568069"/>
            <a:ext cx="1953049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219172" y="6561651"/>
            <a:ext cx="1959003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iangle 83"/>
          <p:cNvSpPr/>
          <p:nvPr/>
        </p:nvSpPr>
        <p:spPr>
          <a:xfrm flipV="1">
            <a:off x="2662296" y="657292"/>
            <a:ext cx="655114" cy="5889718"/>
          </a:xfrm>
          <a:prstGeom prst="triangle">
            <a:avLst>
              <a:gd name="adj" fmla="val 6006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riangle 87"/>
          <p:cNvSpPr/>
          <p:nvPr/>
        </p:nvSpPr>
        <p:spPr>
          <a:xfrm flipV="1">
            <a:off x="10925762" y="663706"/>
            <a:ext cx="655114" cy="5883302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riangle 86"/>
          <p:cNvSpPr/>
          <p:nvPr/>
        </p:nvSpPr>
        <p:spPr>
          <a:xfrm flipV="1">
            <a:off x="8837251" y="692599"/>
            <a:ext cx="655114" cy="5854409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riangle 85"/>
          <p:cNvSpPr/>
          <p:nvPr/>
        </p:nvSpPr>
        <p:spPr>
          <a:xfrm flipV="1">
            <a:off x="6790360" y="686568"/>
            <a:ext cx="655114" cy="5860441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iangle 76"/>
          <p:cNvSpPr/>
          <p:nvPr/>
        </p:nvSpPr>
        <p:spPr>
          <a:xfrm flipV="1">
            <a:off x="598264" y="643399"/>
            <a:ext cx="655114" cy="6211387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0219172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097467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200350" y="4784796"/>
            <a:ext cx="181648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053192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8007" y="4784796"/>
            <a:ext cx="1953050" cy="332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87283" y="681925"/>
            <a:ext cx="19379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Easter Seals</a:t>
            </a:r>
          </a:p>
          <a:p>
            <a:pPr algn="ctr"/>
            <a:r>
              <a:rPr lang="en-US" sz="1600" b="1" dirty="0"/>
              <a:t>Kauai</a:t>
            </a:r>
            <a:endParaRPr lang="en-US" sz="1600" dirty="0"/>
          </a:p>
          <a:p>
            <a:pPr algn="ctr"/>
            <a:r>
              <a:rPr lang="en-US" sz="1600" dirty="0"/>
              <a:t>(birth-3);</a:t>
            </a:r>
          </a:p>
          <a:p>
            <a:pPr algn="ctr"/>
            <a:r>
              <a:rPr lang="en-US" sz="1600" b="1" dirty="0"/>
              <a:t>DOE Early Learning</a:t>
            </a:r>
          </a:p>
          <a:p>
            <a:pPr algn="ctr"/>
            <a:r>
              <a:rPr lang="en-US" sz="1600" dirty="0"/>
              <a:t>(3-5)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21612" y="6575078"/>
            <a:ext cx="1981615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219172" y="5665070"/>
            <a:ext cx="1953050" cy="314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219172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097467" y="5665070"/>
            <a:ext cx="1953050" cy="3141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097467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0350" y="5211489"/>
            <a:ext cx="1816480" cy="316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53192" y="5665070"/>
            <a:ext cx="1953050" cy="314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053192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25681" y="4789393"/>
            <a:ext cx="19775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1 Standard Deviation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2 Standard Deviations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79894" y="6547649"/>
            <a:ext cx="177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-8007" y="5665070"/>
            <a:ext cx="1953050" cy="314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-8007" y="5211489"/>
            <a:ext cx="1953050" cy="361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2398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Kauai County Resource and Developmental Screening Map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8007" y="2034993"/>
            <a:ext cx="195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Well-child Visit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0884" y="2034993"/>
            <a:ext cx="1913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3034" y="2484611"/>
            <a:ext cx="1937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Parent, caregiver, medical home, child care provider, family member has concerns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1" y="2034993"/>
            <a:ext cx="189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19172" y="2034993"/>
            <a:ext cx="19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9393"/>
            <a:ext cx="19450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Near Cut Off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Referral Range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99966" y="4789393"/>
            <a:ext cx="181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On Target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 up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53401" y="4789393"/>
            <a:ext cx="1897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Monitoring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At risk for delay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22336" y="4789393"/>
            <a:ext cx="20178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Monitoring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At risk for delay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99966" y="2034993"/>
            <a:ext cx="178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Family Enrolls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25783" y="6547649"/>
            <a:ext cx="190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99966" y="6547649"/>
            <a:ext cx="178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53401" y="6547649"/>
            <a:ext cx="189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219172" y="6547649"/>
            <a:ext cx="19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Discuss with Family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84830"/>
            <a:ext cx="1945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Screening (9,18,24,36 months); surveillance at every visit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0884" y="3284830"/>
            <a:ext cx="1762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ASQ-3 &amp; ASQ-SE regularly, and as needed based on clinical judgment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9966" y="3284830"/>
            <a:ext cx="178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ASQ-3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401" y="3284829"/>
            <a:ext cx="1897116" cy="53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Parents complete ASQ with Keiki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19172" y="3284830"/>
            <a:ext cx="192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ASQ-3 &amp; ASQ-SE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81925"/>
            <a:ext cx="194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Medical Home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5042" y="681925"/>
            <a:ext cx="2008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Public Health Nursing &amp; Child and Family Services </a:t>
            </a:r>
            <a:r>
              <a:rPr lang="en-US" sz="1600" dirty="0"/>
              <a:t>(home visiting, birth-3)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1466" y="681925"/>
            <a:ext cx="1910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Hiilei</a:t>
            </a:r>
            <a:r>
              <a:rPr lang="en-US" sz="1600" b="1" dirty="0"/>
              <a:t> </a:t>
            </a:r>
          </a:p>
          <a:p>
            <a:pPr algn="ctr"/>
            <a:r>
              <a:rPr lang="en-US" sz="1600" b="1" dirty="0"/>
              <a:t>(</a:t>
            </a:r>
            <a:r>
              <a:rPr lang="en-US" sz="1600" dirty="0"/>
              <a:t>Child not eligible for Early Intervention, Caregiver concern)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7467" y="672300"/>
            <a:ext cx="1953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Child and Family Services</a:t>
            </a:r>
          </a:p>
          <a:p>
            <a:pPr algn="ctr"/>
            <a:r>
              <a:rPr lang="en-US" sz="1600" dirty="0"/>
              <a:t>(Early Head Start, Head Start)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490FBF-BF9C-674C-80FF-84D1E5364317}"/>
              </a:ext>
            </a:extLst>
          </p:cNvPr>
          <p:cNvSpPr txBox="1"/>
          <p:nvPr/>
        </p:nvSpPr>
        <p:spPr>
          <a:xfrm>
            <a:off x="10251255" y="672300"/>
            <a:ext cx="192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DOH Children with Special Health Needs Program </a:t>
            </a:r>
            <a:r>
              <a:rPr lang="en-US" sz="1600" dirty="0"/>
              <a:t>(early intervention, birth to age 20)</a:t>
            </a:r>
          </a:p>
        </p:txBody>
      </p:sp>
    </p:spTree>
    <p:extLst>
      <p:ext uri="{BB962C8B-B14F-4D97-AF65-F5344CB8AC3E}">
        <p14:creationId xmlns:p14="http://schemas.microsoft.com/office/powerpoint/2010/main" val="74789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riangle 110"/>
          <p:cNvSpPr/>
          <p:nvPr/>
        </p:nvSpPr>
        <p:spPr>
          <a:xfrm flipV="1">
            <a:off x="2662296" y="657292"/>
            <a:ext cx="655114" cy="5134286"/>
          </a:xfrm>
          <a:prstGeom prst="triangle">
            <a:avLst>
              <a:gd name="adj" fmla="val 6006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riangle 111"/>
          <p:cNvSpPr/>
          <p:nvPr/>
        </p:nvSpPr>
        <p:spPr>
          <a:xfrm flipV="1">
            <a:off x="10883230" y="663705"/>
            <a:ext cx="655114" cy="5227789"/>
          </a:xfrm>
          <a:prstGeom prst="triangle">
            <a:avLst>
              <a:gd name="adj" fmla="val 4383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riangle 112"/>
          <p:cNvSpPr/>
          <p:nvPr/>
        </p:nvSpPr>
        <p:spPr>
          <a:xfrm flipV="1">
            <a:off x="8794719" y="692599"/>
            <a:ext cx="655114" cy="3076490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iangle 113"/>
          <p:cNvSpPr/>
          <p:nvPr/>
        </p:nvSpPr>
        <p:spPr>
          <a:xfrm flipV="1">
            <a:off x="4679671" y="663706"/>
            <a:ext cx="655114" cy="5883304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riangle 114"/>
          <p:cNvSpPr/>
          <p:nvPr/>
        </p:nvSpPr>
        <p:spPr>
          <a:xfrm flipV="1">
            <a:off x="6673401" y="686568"/>
            <a:ext cx="655114" cy="3094066"/>
          </a:xfrm>
          <a:prstGeom prst="triangle">
            <a:avLst>
              <a:gd name="adj" fmla="val 568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105652" y="1753651"/>
            <a:ext cx="1817706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981452" y="1777741"/>
            <a:ext cx="2010756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060467" y="1760849"/>
            <a:ext cx="1968964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0114959" y="1753651"/>
            <a:ext cx="2031625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riangle 115"/>
          <p:cNvSpPr/>
          <p:nvPr/>
        </p:nvSpPr>
        <p:spPr>
          <a:xfrm flipV="1">
            <a:off x="598264" y="643398"/>
            <a:ext cx="655114" cy="5248095"/>
          </a:xfrm>
          <a:prstGeom prst="triangle">
            <a:avLst>
              <a:gd name="adj" fmla="val 6006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xagon 90"/>
          <p:cNvSpPr/>
          <p:nvPr/>
        </p:nvSpPr>
        <p:spPr>
          <a:xfrm>
            <a:off x="4128002" y="2109674"/>
            <a:ext cx="1700976" cy="4006227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80051" y="3792178"/>
            <a:ext cx="1953050" cy="383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14200" y="3780634"/>
            <a:ext cx="2030797" cy="395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085548" y="3774861"/>
            <a:ext cx="2030797" cy="822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156896" y="3780634"/>
            <a:ext cx="2030797" cy="1028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702" y="3797949"/>
            <a:ext cx="2030797" cy="378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071349" y="2785977"/>
            <a:ext cx="1953050" cy="663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05498" y="2773197"/>
            <a:ext cx="2030797" cy="647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76846" y="2773197"/>
            <a:ext cx="2030797" cy="522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148194" y="2773197"/>
            <a:ext cx="2030797" cy="522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0" y="2786723"/>
            <a:ext cx="2030797" cy="363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071349" y="2123053"/>
            <a:ext cx="1953050" cy="596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05498" y="2111509"/>
            <a:ext cx="2030797" cy="6082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76846" y="2105737"/>
            <a:ext cx="2030797" cy="614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148194" y="2099965"/>
            <a:ext cx="2030797" cy="619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2128825"/>
            <a:ext cx="2030797" cy="5909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701" y="3240549"/>
            <a:ext cx="2022096" cy="4806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030798" y="1760850"/>
            <a:ext cx="1987914" cy="279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76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Kauai County Resource and Developmental Screening Map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53" y="3200198"/>
            <a:ext cx="19426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Share Results &amp; Discuss with Family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600" b="1" dirty="0"/>
              <a:t>Referral</a:t>
            </a:r>
            <a:endParaRPr lang="en-US" sz="1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83974" y="1771483"/>
            <a:ext cx="1638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3015" y="1771483"/>
            <a:ext cx="1974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1" y="1771483"/>
            <a:ext cx="1666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22336" y="1771483"/>
            <a:ext cx="1658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93" y="2099950"/>
            <a:ext cx="1955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Provide anticipatory guidance &amp; Resources.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Monitor development.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6584" y="2099950"/>
            <a:ext cx="170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Typical. 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Administer at next level, focus on child development.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796" y="2090325"/>
            <a:ext cx="1954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Families discontinue. Child ages out.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Activities sent to parents, screen at next interval.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8445" y="2128825"/>
            <a:ext cx="19441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Typical.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Following screening schedule.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22336" y="2099950"/>
            <a:ext cx="2006957" cy="1196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Typical.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Following screening schedule.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5543" y="4508548"/>
            <a:ext cx="16739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Loop back to Surveillance.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Follow-up with referral.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33227" y="5891495"/>
            <a:ext cx="2196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If eligible for services EHS staff integrates IFSP goas in EHS Family Partnership Agreement (FP)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0" y="1771483"/>
            <a:ext cx="1781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Discuss with Family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16732" y="5791578"/>
            <a:ext cx="177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Receives Evaluation Results if Parent signs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0825" y="5077410"/>
            <a:ext cx="1771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EVALUATION</a:t>
            </a:r>
            <a:endParaRPr 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83571" y="2179938"/>
            <a:ext cx="17816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DOH/EI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Referrals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(Birth-3)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DOE Referrals (3-5)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Child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Referred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12768" y="6115902"/>
            <a:ext cx="2197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Eligible for Services</a:t>
            </a:r>
          </a:p>
          <a:p>
            <a:pPr algn="ctr"/>
            <a:r>
              <a:rPr lang="en-US" sz="1400" b="1" dirty="0"/>
              <a:t>OR</a:t>
            </a:r>
          </a:p>
          <a:p>
            <a:pPr algn="ctr"/>
            <a:r>
              <a:rPr lang="en-US" sz="1400" b="1" dirty="0"/>
              <a:t>Not Eligible for Services</a:t>
            </a:r>
          </a:p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044796" y="3842055"/>
            <a:ext cx="196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28445" y="3827709"/>
            <a:ext cx="1979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r>
              <a:rPr lang="en-US" sz="1600" dirty="0"/>
              <a:t> </a:t>
            </a:r>
            <a:r>
              <a:rPr lang="en-US" sz="1400"/>
              <a:t>to EI/Part C,  </a:t>
            </a:r>
            <a:r>
              <a:rPr lang="en-US" sz="1400" dirty="0"/>
              <a:t>health care provider, community agency.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69039" y="3839373"/>
            <a:ext cx="200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r>
              <a:rPr lang="en-US" sz="1600" dirty="0"/>
              <a:t> </a:t>
            </a:r>
            <a:r>
              <a:rPr lang="en-US" sz="1400" dirty="0"/>
              <a:t>to EI/Part 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5543" y="5791578"/>
            <a:ext cx="177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Receives Evaluation Results if Parent signs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16732" y="3837869"/>
            <a:ext cx="1773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Referral</a:t>
            </a:r>
            <a:r>
              <a:rPr lang="en-US" sz="1600" dirty="0"/>
              <a:t> </a:t>
            </a:r>
            <a:r>
              <a:rPr lang="en-US" sz="1400" dirty="0"/>
              <a:t>to EI/Part C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030797" y="4190479"/>
            <a:ext cx="2469310" cy="18718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023375" y="3583634"/>
            <a:ext cx="277077" cy="22490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5639068" y="3575477"/>
            <a:ext cx="396968" cy="21826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445177" y="4210566"/>
            <a:ext cx="2631669" cy="384911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291188" y="4809524"/>
            <a:ext cx="4772860" cy="6942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39" idx="2"/>
          </p:cNvCxnSpPr>
          <p:nvPr/>
        </p:nvCxnSpPr>
        <p:spPr>
          <a:xfrm>
            <a:off x="4996484" y="5415964"/>
            <a:ext cx="25288" cy="1344958"/>
          </a:xfrm>
          <a:prstGeom prst="straightConnector1">
            <a:avLst/>
          </a:prstGeom>
          <a:ln w="180975">
            <a:solidFill>
              <a:srgbClr val="7030A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47650" y="5464488"/>
            <a:ext cx="129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RESULTS OF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EVAL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DB8869B-6BF1-0049-A4AF-0AEEC36B94DA}"/>
              </a:ext>
            </a:extLst>
          </p:cNvPr>
          <p:cNvSpPr txBox="1"/>
          <p:nvPr/>
        </p:nvSpPr>
        <p:spPr>
          <a:xfrm>
            <a:off x="0" y="480050"/>
            <a:ext cx="194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Medical Home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EE2B1B6-F0CF-604A-9CAB-A95795B6D476}"/>
              </a:ext>
            </a:extLst>
          </p:cNvPr>
          <p:cNvSpPr txBox="1"/>
          <p:nvPr/>
        </p:nvSpPr>
        <p:spPr>
          <a:xfrm>
            <a:off x="8097467" y="508925"/>
            <a:ext cx="1953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Kauai Child and Family Services</a:t>
            </a:r>
          </a:p>
          <a:p>
            <a:pPr algn="ctr"/>
            <a:r>
              <a:rPr lang="en-US" sz="1600" dirty="0"/>
              <a:t>(Early Head Start, Head Start)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D8C9DD-D682-F846-97CE-5B658302A853}"/>
              </a:ext>
            </a:extLst>
          </p:cNvPr>
          <p:cNvSpPr txBox="1"/>
          <p:nvPr/>
        </p:nvSpPr>
        <p:spPr>
          <a:xfrm>
            <a:off x="4019908" y="479800"/>
            <a:ext cx="19379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Easter Seals</a:t>
            </a:r>
          </a:p>
          <a:p>
            <a:pPr algn="ctr"/>
            <a:r>
              <a:rPr lang="en-US" sz="1600" b="1" dirty="0"/>
              <a:t>Kauai</a:t>
            </a:r>
            <a:endParaRPr lang="en-US" sz="1600" dirty="0"/>
          </a:p>
          <a:p>
            <a:pPr algn="ctr"/>
            <a:r>
              <a:rPr lang="en-US" sz="1600" dirty="0"/>
              <a:t>(birth-3);</a:t>
            </a:r>
          </a:p>
          <a:p>
            <a:pPr algn="ctr"/>
            <a:r>
              <a:rPr lang="en-US" sz="1600" b="1" dirty="0"/>
              <a:t>DOE Early Learning</a:t>
            </a:r>
          </a:p>
          <a:p>
            <a:pPr algn="ctr"/>
            <a:r>
              <a:rPr lang="en-US" sz="1600" dirty="0"/>
              <a:t>(3-5)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3F0C2B0-FB70-4D43-923C-47BDEA775F38}"/>
              </a:ext>
            </a:extLst>
          </p:cNvPr>
          <p:cNvSpPr txBox="1"/>
          <p:nvPr/>
        </p:nvSpPr>
        <p:spPr>
          <a:xfrm>
            <a:off x="1945042" y="470175"/>
            <a:ext cx="2008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Public Health Nursing &amp; Child and Family Services </a:t>
            </a:r>
            <a:r>
              <a:rPr lang="en-US" sz="1600" dirty="0"/>
              <a:t>(home visiting, birth-3)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F4D96CA-A531-3F44-A3E4-A142262AD2C3}"/>
              </a:ext>
            </a:extLst>
          </p:cNvPr>
          <p:cNvSpPr txBox="1"/>
          <p:nvPr/>
        </p:nvSpPr>
        <p:spPr>
          <a:xfrm>
            <a:off x="6055591" y="470175"/>
            <a:ext cx="1910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Hiilei</a:t>
            </a:r>
            <a:r>
              <a:rPr lang="en-US" sz="1600" b="1" dirty="0"/>
              <a:t> </a:t>
            </a:r>
          </a:p>
          <a:p>
            <a:pPr algn="ctr"/>
            <a:r>
              <a:rPr lang="en-US" sz="1600" b="1" dirty="0"/>
              <a:t>(</a:t>
            </a:r>
            <a:r>
              <a:rPr lang="en-US" sz="1600" dirty="0"/>
              <a:t>Child not eligible for Early Intervention, Caregiver concern)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1A8C04-10D9-9C45-8016-83CABCDDC83F}"/>
              </a:ext>
            </a:extLst>
          </p:cNvPr>
          <p:cNvSpPr txBox="1"/>
          <p:nvPr/>
        </p:nvSpPr>
        <p:spPr>
          <a:xfrm>
            <a:off x="10251255" y="460550"/>
            <a:ext cx="192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DOH Children with Special Health Needs Program </a:t>
            </a:r>
            <a:r>
              <a:rPr lang="en-US" sz="1600" dirty="0"/>
              <a:t>(early intervention, birth to </a:t>
            </a:r>
            <a:r>
              <a:rPr lang="en-US" sz="1600"/>
              <a:t>age 20)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721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54B9-0CB9-7540-A51C-69F6722A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55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Kauai State Agencies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9A156B-32AE-9C42-A755-9AC558D7EEC1}"/>
              </a:ext>
            </a:extLst>
          </p:cNvPr>
          <p:cNvSpPr/>
          <p:nvPr/>
        </p:nvSpPr>
        <p:spPr>
          <a:xfrm>
            <a:off x="7005344" y="1963132"/>
            <a:ext cx="507115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i="1" dirty="0"/>
          </a:p>
          <a:p>
            <a:r>
              <a:rPr lang="en-US" sz="2400" b="1" i="1" dirty="0"/>
              <a:t>Hawaii Department of Education:</a:t>
            </a:r>
          </a:p>
          <a:p>
            <a:endParaRPr lang="en-US" sz="2400" b="1" i="1" dirty="0"/>
          </a:p>
          <a:p>
            <a:r>
              <a:rPr lang="en-US" sz="2400" b="1" i="1" dirty="0"/>
              <a:t>Pre-Kindergarten</a:t>
            </a:r>
            <a:endParaRPr lang="en-US" sz="2000" b="1" i="1" dirty="0"/>
          </a:p>
          <a:p>
            <a:endParaRPr lang="en-US" sz="11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22222"/>
                </a:solidFill>
                <a:cs typeface="arial" panose="020B0604020202020204" pitchFamily="34" charset="0"/>
              </a:rPr>
              <a:t>‘</a:t>
            </a:r>
            <a:r>
              <a:rPr lang="en-US" altLang="en-US" b="1" dirty="0" err="1">
                <a:solidFill>
                  <a:srgbClr val="222222"/>
                </a:solidFill>
                <a:cs typeface="arial" panose="020B0604020202020204" pitchFamily="34" charset="0"/>
              </a:rPr>
              <a:t>Ele’ele</a:t>
            </a:r>
            <a:r>
              <a:rPr lang="en-US" altLang="en-US" b="1" dirty="0">
                <a:solidFill>
                  <a:srgbClr val="222222"/>
                </a:solidFill>
                <a:cs typeface="arial" panose="020B0604020202020204" pitchFamily="34" charset="0"/>
              </a:rPr>
              <a:t> Elementary</a:t>
            </a:r>
          </a:p>
          <a:p>
            <a:pPr lvl="0"/>
            <a:r>
              <a:rPr lang="en-US" dirty="0"/>
              <a:t>3060 </a:t>
            </a:r>
            <a:r>
              <a:rPr lang="en-US" dirty="0" err="1"/>
              <a:t>Eiwa</a:t>
            </a:r>
            <a:r>
              <a:rPr lang="en-US" dirty="0"/>
              <a:t> St # 102 Lihue, HI 96766</a:t>
            </a:r>
          </a:p>
          <a:p>
            <a:pPr lvl="0"/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Ph 274-3320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222222"/>
                </a:solidFill>
                <a:cs typeface="arial" panose="020B0604020202020204" pitchFamily="34" charset="0"/>
              </a:rPr>
              <a:t>Kekaha</a:t>
            </a:r>
            <a:r>
              <a:rPr lang="en-US" altLang="en-US" b="1" dirty="0">
                <a:solidFill>
                  <a:srgbClr val="222222"/>
                </a:solidFill>
                <a:cs typeface="arial" panose="020B0604020202020204" pitchFamily="34" charset="0"/>
              </a:rPr>
              <a:t> Elementary</a:t>
            </a:r>
          </a:p>
          <a:p>
            <a:pPr lvl="0"/>
            <a:r>
              <a:rPr lang="en-US" dirty="0"/>
              <a:t>4-1112 </a:t>
            </a:r>
            <a:r>
              <a:rPr lang="en-US" dirty="0" err="1"/>
              <a:t>Kuhio</a:t>
            </a:r>
            <a:r>
              <a:rPr lang="en-US" dirty="0"/>
              <a:t> Hwy </a:t>
            </a:r>
            <a:r>
              <a:rPr lang="en-US" dirty="0" err="1"/>
              <a:t>Kapaʻa</a:t>
            </a:r>
            <a:r>
              <a:rPr lang="en-US" dirty="0"/>
              <a:t>, HI 96746</a:t>
            </a:r>
            <a:endParaRPr lang="en-US" altLang="en-US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Ph 821-2520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A7A4BC-DB84-2846-81A9-015CF036EE7F}"/>
              </a:ext>
            </a:extLst>
          </p:cNvPr>
          <p:cNvSpPr/>
          <p:nvPr/>
        </p:nvSpPr>
        <p:spPr>
          <a:xfrm>
            <a:off x="561174" y="1997488"/>
            <a:ext cx="5793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333333"/>
              </a:solidFill>
            </a:endParaRPr>
          </a:p>
          <a:p>
            <a:r>
              <a:rPr lang="en-US" sz="2400" b="1" i="1" dirty="0"/>
              <a:t>Hawaii Department of Health:</a:t>
            </a:r>
          </a:p>
          <a:p>
            <a:endParaRPr lang="en-US" sz="2400" b="1" i="1" dirty="0"/>
          </a:p>
          <a:p>
            <a:r>
              <a:rPr lang="en-US" sz="2400" b="1" i="1" dirty="0"/>
              <a:t>Children with Special Health Needs Program</a:t>
            </a:r>
            <a:endParaRPr lang="en-US" sz="1600" b="1" i="1" dirty="0"/>
          </a:p>
          <a:p>
            <a:pPr lvl="0"/>
            <a:r>
              <a:rPr lang="en-US" dirty="0"/>
              <a:t>3040 </a:t>
            </a:r>
            <a:r>
              <a:rPr lang="en-US" dirty="0" err="1"/>
              <a:t>Umi</a:t>
            </a:r>
            <a:r>
              <a:rPr lang="en-US" dirty="0"/>
              <a:t> Street Lihue, HI 96766</a:t>
            </a:r>
          </a:p>
          <a:p>
            <a:pPr lvl="0"/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Ph 274-3320</a:t>
            </a:r>
          </a:p>
          <a:p>
            <a:endParaRPr lang="en-US" sz="2400" b="1" i="1" dirty="0"/>
          </a:p>
          <a:p>
            <a:r>
              <a:rPr lang="en-US" sz="2400" b="1" i="1" dirty="0"/>
              <a:t>Public Health Nursing</a:t>
            </a:r>
            <a:br>
              <a:rPr lang="en-US" b="1" dirty="0"/>
            </a:br>
            <a:r>
              <a:rPr lang="en-US" dirty="0"/>
              <a:t>3040 </a:t>
            </a:r>
            <a:r>
              <a:rPr lang="en-US" dirty="0" err="1"/>
              <a:t>Umi</a:t>
            </a:r>
            <a:r>
              <a:rPr lang="en-US" dirty="0"/>
              <a:t> Street Lihue, HI 96766</a:t>
            </a:r>
          </a:p>
          <a:p>
            <a:r>
              <a:rPr lang="en-US" dirty="0">
                <a:solidFill>
                  <a:srgbClr val="333333"/>
                </a:solidFill>
              </a:rPr>
              <a:t>Ph 241-3495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sz="2400" b="1" i="1" dirty="0" err="1"/>
              <a:t>Hiilei</a:t>
            </a:r>
            <a:r>
              <a:rPr lang="en-US" sz="2400" b="1" i="1" dirty="0"/>
              <a:t> Hawaii</a:t>
            </a:r>
            <a:br>
              <a:rPr lang="en-US" b="1" dirty="0"/>
            </a:br>
            <a:r>
              <a:rPr lang="en-US" dirty="0" err="1">
                <a:solidFill>
                  <a:srgbClr val="333333"/>
                </a:solidFill>
              </a:rPr>
              <a:t>Hilopa‘a</a:t>
            </a:r>
            <a:r>
              <a:rPr lang="en-US" dirty="0">
                <a:solidFill>
                  <a:srgbClr val="333333"/>
                </a:solidFill>
              </a:rPr>
              <a:t> Family to Family Health Information Call Center</a:t>
            </a:r>
            <a:br>
              <a:rPr lang="en-US" dirty="0"/>
            </a:br>
            <a:r>
              <a:rPr lang="en-US" dirty="0"/>
              <a:t>Ph </a:t>
            </a:r>
            <a:r>
              <a:rPr lang="en-US" dirty="0">
                <a:solidFill>
                  <a:srgbClr val="333333"/>
                </a:solidFill>
              </a:rPr>
              <a:t>240-0485</a:t>
            </a:r>
          </a:p>
          <a:p>
            <a:br>
              <a:rPr lang="en-US" dirty="0">
                <a:solidFill>
                  <a:srgbClr val="333333"/>
                </a:solidFill>
              </a:rPr>
            </a:br>
            <a:endParaRPr lang="en-US" dirty="0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E8CDF0E4-A6CE-C142-892A-F8100EC224CE}"/>
              </a:ext>
            </a:extLst>
          </p:cNvPr>
          <p:cNvSpPr/>
          <p:nvPr/>
        </p:nvSpPr>
        <p:spPr>
          <a:xfrm>
            <a:off x="1965638" y="967591"/>
            <a:ext cx="1076689" cy="1076689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12D6C364-7843-F046-BC4F-B3D9F2EA5273}"/>
              </a:ext>
            </a:extLst>
          </p:cNvPr>
          <p:cNvSpPr/>
          <p:nvPr/>
        </p:nvSpPr>
        <p:spPr>
          <a:xfrm>
            <a:off x="8645080" y="967590"/>
            <a:ext cx="1076689" cy="107668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Point Star 6">
            <a:extLst>
              <a:ext uri="{FF2B5EF4-FFF2-40B4-BE49-F238E27FC236}">
                <a16:creationId xmlns:a16="http://schemas.microsoft.com/office/drawing/2014/main" id="{0D18D655-CC94-EC40-9C48-9A92B693F199}"/>
              </a:ext>
            </a:extLst>
          </p:cNvPr>
          <p:cNvSpPr/>
          <p:nvPr/>
        </p:nvSpPr>
        <p:spPr>
          <a:xfrm>
            <a:off x="125799" y="133426"/>
            <a:ext cx="1076689" cy="1076689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8B157-D271-524C-BAC4-B84B3029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90"/>
            <a:ext cx="12191999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Kauai Service Providers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DA351-7489-C94B-B138-FB473539AEE6}"/>
              </a:ext>
            </a:extLst>
          </p:cNvPr>
          <p:cNvSpPr/>
          <p:nvPr/>
        </p:nvSpPr>
        <p:spPr>
          <a:xfrm>
            <a:off x="6321158" y="884415"/>
            <a:ext cx="575590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i="1" dirty="0"/>
          </a:p>
          <a:p>
            <a:r>
              <a:rPr lang="en-US" sz="2400" b="1" i="1" dirty="0" err="1"/>
              <a:t>Easterseals</a:t>
            </a:r>
            <a:r>
              <a:rPr lang="en-US" sz="2400" b="1" i="1" dirty="0"/>
              <a:t> Hawaii, Kauai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Kauai Children’s Center</a:t>
            </a:r>
            <a:br>
              <a:rPr lang="en-US" dirty="0"/>
            </a:br>
            <a:r>
              <a:rPr lang="en-US" dirty="0"/>
              <a:t>3115 </a:t>
            </a:r>
            <a:r>
              <a:rPr lang="en-US" dirty="0" err="1"/>
              <a:t>Akahi</a:t>
            </a:r>
            <a:r>
              <a:rPr lang="en-US" dirty="0"/>
              <a:t> St, Lihue, HI 96766</a:t>
            </a:r>
            <a:br>
              <a:rPr lang="en-US" dirty="0"/>
            </a:br>
            <a:r>
              <a:rPr lang="en-US" dirty="0"/>
              <a:t>Ph</a:t>
            </a:r>
            <a:r>
              <a:rPr lang="en-US" b="1" dirty="0"/>
              <a:t> </a:t>
            </a:r>
            <a:r>
              <a:rPr lang="en-US" dirty="0"/>
              <a:t>245-7141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Kauai Home and Community Based Services </a:t>
            </a:r>
            <a:br>
              <a:rPr lang="en-US" b="1" dirty="0"/>
            </a:br>
            <a:r>
              <a:rPr lang="en-US" dirty="0"/>
              <a:t>4800 </a:t>
            </a:r>
            <a:r>
              <a:rPr lang="en-US" dirty="0" err="1"/>
              <a:t>Kawaihau</a:t>
            </a:r>
            <a:r>
              <a:rPr lang="en-US" dirty="0"/>
              <a:t> Rd #F </a:t>
            </a:r>
            <a:r>
              <a:rPr lang="en-US" dirty="0" err="1"/>
              <a:t>Kapaa</a:t>
            </a:r>
            <a:r>
              <a:rPr lang="en-US" dirty="0"/>
              <a:t>, HI 96746</a:t>
            </a:r>
            <a:br>
              <a:rPr lang="en-US" dirty="0"/>
            </a:br>
            <a:r>
              <a:rPr lang="en-US" dirty="0"/>
              <a:t>Ph 245-4132</a:t>
            </a:r>
          </a:p>
          <a:p>
            <a:endParaRPr lang="en-US" dirty="0"/>
          </a:p>
          <a:p>
            <a:endParaRPr lang="en-US" sz="1200" dirty="0"/>
          </a:p>
          <a:p>
            <a:r>
              <a:rPr lang="en-US" sz="2400" b="1" i="1" dirty="0"/>
              <a:t>Kauai Parents and Children Together (PACT)</a:t>
            </a:r>
            <a:endParaRPr lang="en-US" b="1" dirty="0"/>
          </a:p>
          <a:p>
            <a:r>
              <a:rPr lang="en-US" b="1" dirty="0"/>
              <a:t>Behavioral Health Support</a:t>
            </a:r>
            <a:br>
              <a:rPr lang="en-US" dirty="0"/>
            </a:br>
            <a:r>
              <a:rPr lang="en-US" dirty="0"/>
              <a:t>4-1579 </a:t>
            </a:r>
            <a:r>
              <a:rPr lang="en-US" dirty="0" err="1"/>
              <a:t>Kuhio</a:t>
            </a:r>
            <a:r>
              <a:rPr lang="en-US" dirty="0"/>
              <a:t> Hwy, Suite 210A, </a:t>
            </a:r>
            <a:r>
              <a:rPr lang="en-US" dirty="0" err="1"/>
              <a:t>Kapaa</a:t>
            </a:r>
            <a:r>
              <a:rPr lang="en-US" dirty="0"/>
              <a:t>, HI 96746</a:t>
            </a:r>
            <a:br>
              <a:rPr lang="en-US" dirty="0"/>
            </a:br>
            <a:r>
              <a:rPr lang="en-US" dirty="0"/>
              <a:t>Ph</a:t>
            </a:r>
            <a:r>
              <a:rPr lang="en-US" b="1" dirty="0"/>
              <a:t> </a:t>
            </a:r>
            <a:r>
              <a:rPr lang="en-US" dirty="0"/>
              <a:t>821-0574</a:t>
            </a:r>
          </a:p>
          <a:p>
            <a:endParaRPr lang="en-US" dirty="0"/>
          </a:p>
          <a:p>
            <a:r>
              <a:rPr lang="en-US" sz="2400" b="1" i="1" dirty="0"/>
              <a:t>Hawaii Behavioral Health</a:t>
            </a:r>
            <a:endParaRPr lang="en-US" dirty="0"/>
          </a:p>
          <a:p>
            <a:r>
              <a:rPr lang="en-US" dirty="0"/>
              <a:t>3-3122 </a:t>
            </a:r>
            <a:r>
              <a:rPr lang="en-US" dirty="0" err="1"/>
              <a:t>Kuhio</a:t>
            </a:r>
            <a:r>
              <a:rPr lang="en-US" dirty="0"/>
              <a:t> Hwy, Suite A15, Lihue, HI 96766 </a:t>
            </a:r>
          </a:p>
          <a:p>
            <a:r>
              <a:rPr lang="en-US" dirty="0"/>
              <a:t>Ph 246-9102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E1E7AF-449F-8147-983D-F4C003770E54}"/>
              </a:ext>
            </a:extLst>
          </p:cNvPr>
          <p:cNvSpPr txBox="1">
            <a:spLocks/>
          </p:cNvSpPr>
          <p:nvPr/>
        </p:nvSpPr>
        <p:spPr>
          <a:xfrm>
            <a:off x="259797" y="1851542"/>
            <a:ext cx="5333046" cy="5157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+mn-lt"/>
              </a:rPr>
              <a:t>Kauai Child and Family Services:</a:t>
            </a:r>
          </a:p>
          <a:p>
            <a:r>
              <a:rPr lang="en-US" sz="2400" i="1" dirty="0">
                <a:latin typeface="+mn-lt"/>
              </a:rPr>
              <a:t>Head Start/Early </a:t>
            </a:r>
            <a:r>
              <a:rPr lang="en-US" sz="2400" i="1" dirty="0" err="1">
                <a:latin typeface="+mn-lt"/>
              </a:rPr>
              <a:t>Headstart</a:t>
            </a:r>
            <a:r>
              <a:rPr lang="en-US" sz="2400" i="1" dirty="0">
                <a:latin typeface="+mn-lt"/>
              </a:rPr>
              <a:t> and Healthy Family Home Visiting</a:t>
            </a:r>
          </a:p>
          <a:p>
            <a:endParaRPr lang="en-US" sz="2000" b="1" dirty="0"/>
          </a:p>
          <a:p>
            <a:endParaRPr lang="en-US" sz="2000" b="1" dirty="0"/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sz="1800" b="1" dirty="0">
                <a:solidFill>
                  <a:srgbClr val="222222"/>
                </a:solidFill>
                <a:latin typeface="+mn-lt"/>
              </a:rPr>
              <a:t>	Child &amp; Family Services, Waimea</a:t>
            </a:r>
          </a:p>
          <a:p>
            <a:pPr lvl="0"/>
            <a:r>
              <a:rPr lang="en-US" sz="1800" dirty="0">
                <a:latin typeface="+mn-lt"/>
              </a:rPr>
              <a:t>	9875 Waimea Rd, Waimea, HI 96796</a:t>
            </a:r>
          </a:p>
          <a:p>
            <a:pPr lvl="0"/>
            <a:r>
              <a:rPr lang="en-US" altLang="en-US" sz="1800" dirty="0">
                <a:solidFill>
                  <a:srgbClr val="222222"/>
                </a:solidFill>
                <a:latin typeface="+mn-lt"/>
              </a:rPr>
              <a:t>	Ph 338-0252</a:t>
            </a:r>
          </a:p>
          <a:p>
            <a:pPr lvl="0"/>
            <a:endParaRPr lang="en-US" altLang="en-US" sz="1800" dirty="0">
              <a:solidFill>
                <a:srgbClr val="222222"/>
              </a:solidFill>
              <a:latin typeface="+mn-lt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sz="1800" b="1" dirty="0">
                <a:solidFill>
                  <a:srgbClr val="222222"/>
                </a:solidFill>
                <a:latin typeface="+mn-lt"/>
              </a:rPr>
              <a:t>	Child &amp; Family Service, Lihue</a:t>
            </a:r>
          </a:p>
          <a:p>
            <a:pPr lvl="0"/>
            <a:r>
              <a:rPr lang="en-US" sz="1800" dirty="0">
                <a:latin typeface="+mn-lt"/>
              </a:rPr>
              <a:t>	2970 </a:t>
            </a:r>
            <a:r>
              <a:rPr lang="en-US" sz="1800" dirty="0" err="1">
                <a:latin typeface="+mn-lt"/>
              </a:rPr>
              <a:t>Kele</a:t>
            </a:r>
            <a:r>
              <a:rPr lang="en-US" sz="1800" dirty="0">
                <a:latin typeface="+mn-lt"/>
              </a:rPr>
              <a:t> St #203, Lihue, HI 96766</a:t>
            </a:r>
            <a:endParaRPr lang="en-US" altLang="en-US" sz="1800" dirty="0">
              <a:solidFill>
                <a:srgbClr val="222222"/>
              </a:solidFill>
              <a:latin typeface="+mn-lt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sz="1800" dirty="0">
                <a:solidFill>
                  <a:srgbClr val="222222"/>
                </a:solidFill>
                <a:latin typeface="+mn-lt"/>
              </a:rPr>
              <a:t>	Ph 245-5914</a:t>
            </a:r>
          </a:p>
          <a:p>
            <a:pPr lvl="0" eaLnBrk="0" fontAlgn="base" hangingPunct="0">
              <a:spcAft>
                <a:spcPct val="0"/>
              </a:spcAft>
            </a:pPr>
            <a:endParaRPr lang="en-US" altLang="en-US" sz="1800" dirty="0">
              <a:solidFill>
                <a:srgbClr val="222222"/>
              </a:solidFill>
              <a:latin typeface="+mn-lt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sz="1800" b="1" dirty="0">
                <a:solidFill>
                  <a:srgbClr val="222222"/>
                </a:solidFill>
                <a:latin typeface="+mn-lt"/>
                <a:cs typeface="arial" panose="020B0604020202020204" pitchFamily="34" charset="0"/>
              </a:rPr>
              <a:t>	Child &amp; Family Services </a:t>
            </a:r>
            <a:r>
              <a:rPr lang="en-US" altLang="en-US" sz="1800" b="1" dirty="0" err="1">
                <a:solidFill>
                  <a:srgbClr val="222222"/>
                </a:solidFill>
                <a:latin typeface="+mn-lt"/>
                <a:cs typeface="arial" panose="020B0604020202020204" pitchFamily="34" charset="0"/>
              </a:rPr>
              <a:t>Kuanalu</a:t>
            </a:r>
            <a:r>
              <a:rPr lang="en-US" altLang="en-US" sz="1800" b="1" dirty="0">
                <a:solidFill>
                  <a:srgbClr val="222222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sz="1800" b="1" dirty="0" err="1">
                <a:solidFill>
                  <a:srgbClr val="222222"/>
                </a:solidFill>
                <a:latin typeface="+mn-lt"/>
                <a:cs typeface="arial" panose="020B0604020202020204" pitchFamily="34" charset="0"/>
              </a:rPr>
              <a:t>Kapaʻa</a:t>
            </a:r>
            <a:endParaRPr lang="en-US" altLang="en-US" sz="1800" b="1" dirty="0">
              <a:solidFill>
                <a:srgbClr val="222222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sz="1800" dirty="0">
                <a:latin typeface="+mn-lt"/>
              </a:rPr>
              <a:t>	4-1112 </a:t>
            </a:r>
            <a:r>
              <a:rPr lang="en-US" sz="1800" dirty="0" err="1">
                <a:latin typeface="+mn-lt"/>
              </a:rPr>
              <a:t>Kuhio</a:t>
            </a:r>
            <a:r>
              <a:rPr lang="en-US" sz="1800" dirty="0">
                <a:latin typeface="+mn-lt"/>
              </a:rPr>
              <a:t> Hwy, </a:t>
            </a:r>
            <a:r>
              <a:rPr lang="en-US" sz="1800" dirty="0" err="1">
                <a:latin typeface="+mn-lt"/>
              </a:rPr>
              <a:t>Kapaʻa</a:t>
            </a:r>
            <a:r>
              <a:rPr lang="en-US" sz="1800" dirty="0">
                <a:latin typeface="+mn-lt"/>
              </a:rPr>
              <a:t>, HI 96746</a:t>
            </a:r>
            <a:endParaRPr lang="en-US" altLang="en-US" sz="1800" dirty="0">
              <a:solidFill>
                <a:srgbClr val="222222"/>
              </a:solidFill>
              <a:latin typeface="+mn-lt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sz="1800" dirty="0">
                <a:solidFill>
                  <a:srgbClr val="222222"/>
                </a:solidFill>
                <a:latin typeface="+mn-lt"/>
                <a:cs typeface="arial" panose="020B0604020202020204" pitchFamily="34" charset="0"/>
              </a:rPr>
              <a:t>	Ph 821-2520</a:t>
            </a:r>
          </a:p>
          <a:p>
            <a:pPr lvl="0" eaLnBrk="0" fontAlgn="base" hangingPunct="0">
              <a:spcAft>
                <a:spcPct val="0"/>
              </a:spcAft>
            </a:pPr>
            <a:endParaRPr lang="en-US" altLang="en-US" sz="1800" dirty="0">
              <a:solidFill>
                <a:srgbClr val="222222"/>
              </a:solidFill>
            </a:endParaRPr>
          </a:p>
          <a:p>
            <a:pPr lvl="0" eaLnBrk="0" fontAlgn="base" hangingPunct="0">
              <a:spcAft>
                <a:spcPct val="0"/>
              </a:spcAft>
            </a:pPr>
            <a:endParaRPr lang="en-US" altLang="en-US" sz="1800" dirty="0">
              <a:solidFill>
                <a:srgbClr val="222222"/>
              </a:solidFill>
            </a:endParaRPr>
          </a:p>
          <a:p>
            <a:pPr lvl="0" eaLnBrk="0" fontAlgn="base" hangingPunct="0">
              <a:spcAft>
                <a:spcPct val="0"/>
              </a:spcAft>
            </a:pPr>
            <a:endParaRPr lang="en-US" altLang="en-US" sz="1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155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>
            <a:extLst>
              <a:ext uri="{FF2B5EF4-FFF2-40B4-BE49-F238E27FC236}">
                <a16:creationId xmlns:a16="http://schemas.microsoft.com/office/drawing/2014/main" id="{5751DA80-735C-0F41-9CF2-1663A3789B99}"/>
              </a:ext>
            </a:extLst>
          </p:cNvPr>
          <p:cNvSpPr/>
          <p:nvPr/>
        </p:nvSpPr>
        <p:spPr>
          <a:xfrm>
            <a:off x="100131" y="138719"/>
            <a:ext cx="1076689" cy="1076689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BF457-1AEC-4A42-BCCD-054C3B0F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3"/>
            <a:ext cx="12192000" cy="1325563"/>
          </a:xfrm>
        </p:spPr>
        <p:txBody>
          <a:bodyPr/>
          <a:lstStyle/>
          <a:p>
            <a:pPr algn="ctr"/>
            <a:r>
              <a:rPr lang="en-US" sz="3600" b="1" dirty="0"/>
              <a:t>Kauai Providers:</a:t>
            </a:r>
            <a:br>
              <a:rPr lang="en-US" sz="3600" b="1" dirty="0"/>
            </a:br>
            <a:r>
              <a:rPr lang="en-US" b="1" dirty="0">
                <a:latin typeface="+mn-lt"/>
              </a:rPr>
              <a:t>Tutu and Me Traveling Preschools</a:t>
            </a:r>
            <a:endParaRPr lang="en-US" sz="40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394C6B-8FCE-E545-8F6B-B7B6CBA5CD60}"/>
              </a:ext>
            </a:extLst>
          </p:cNvPr>
          <p:cNvSpPr/>
          <p:nvPr/>
        </p:nvSpPr>
        <p:spPr>
          <a:xfrm>
            <a:off x="2583990" y="178048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 err="1"/>
              <a:t>Kapa‘a</a:t>
            </a:r>
            <a:r>
              <a:rPr lang="en-US" b="1" dirty="0"/>
              <a:t> Missionary Church </a:t>
            </a:r>
            <a:br>
              <a:rPr lang="en-US" dirty="0"/>
            </a:br>
            <a:r>
              <a:rPr lang="en-US" dirty="0"/>
              <a:t>4-758 </a:t>
            </a:r>
            <a:r>
              <a:rPr lang="en-US" dirty="0" err="1"/>
              <a:t>Kuhio</a:t>
            </a:r>
            <a:r>
              <a:rPr lang="en-US" dirty="0"/>
              <a:t> Hwy. </a:t>
            </a:r>
            <a:r>
              <a:rPr lang="en-US" dirty="0" err="1"/>
              <a:t>Kapa‘a</a:t>
            </a:r>
            <a:r>
              <a:rPr lang="en-US" dirty="0"/>
              <a:t>, Hawai‘i 96746</a:t>
            </a:r>
            <a:br>
              <a:rPr lang="en-US" dirty="0"/>
            </a:br>
            <a:r>
              <a:rPr lang="en-US" dirty="0"/>
              <a:t>Ph 822-4280 </a:t>
            </a:r>
            <a:br>
              <a:rPr lang="en-US" dirty="0"/>
            </a:br>
            <a:br>
              <a:rPr lang="en-US" b="1" dirty="0"/>
            </a:br>
            <a:r>
              <a:rPr lang="en-US" b="1" dirty="0" err="1"/>
              <a:t>Kekaha</a:t>
            </a:r>
            <a:r>
              <a:rPr lang="en-US" b="1" dirty="0"/>
              <a:t> Neighborhood Center </a:t>
            </a:r>
            <a:br>
              <a:rPr lang="en-US" dirty="0"/>
            </a:br>
            <a:r>
              <a:rPr lang="en-US" dirty="0"/>
              <a:t>8130 </a:t>
            </a:r>
            <a:r>
              <a:rPr lang="en-US" dirty="0" err="1"/>
              <a:t>Elepaio</a:t>
            </a:r>
            <a:r>
              <a:rPr lang="en-US" dirty="0"/>
              <a:t> Rd. </a:t>
            </a:r>
            <a:r>
              <a:rPr lang="en-US" dirty="0" err="1"/>
              <a:t>Kekaha</a:t>
            </a:r>
            <a:r>
              <a:rPr lang="en-US" dirty="0"/>
              <a:t>, Hawai‘i 96752</a:t>
            </a:r>
            <a:br>
              <a:rPr lang="en-US" dirty="0"/>
            </a:br>
            <a:r>
              <a:rPr lang="en-US" dirty="0"/>
              <a:t>Ph 335-050</a:t>
            </a:r>
          </a:p>
          <a:p>
            <a:pPr fontAlgn="base"/>
            <a:endParaRPr lang="en-US" dirty="0"/>
          </a:p>
          <a:p>
            <a:r>
              <a:rPr lang="en-US" b="1" dirty="0"/>
              <a:t>Anahola Clubhouse </a:t>
            </a:r>
            <a:endParaRPr lang="en-US" dirty="0"/>
          </a:p>
          <a:p>
            <a:r>
              <a:rPr lang="en-US" dirty="0"/>
              <a:t>3900 </a:t>
            </a:r>
            <a:r>
              <a:rPr lang="en-US" dirty="0" err="1"/>
              <a:t>Kawelo</a:t>
            </a:r>
            <a:r>
              <a:rPr lang="en-US" dirty="0"/>
              <a:t> St. Anahola, Hawai‘i 96703</a:t>
            </a:r>
          </a:p>
          <a:p>
            <a:r>
              <a:rPr lang="en-US" dirty="0"/>
              <a:t>Ph 822-4280 </a:t>
            </a:r>
          </a:p>
          <a:p>
            <a:endParaRPr lang="en-US" b="1" dirty="0"/>
          </a:p>
          <a:p>
            <a:r>
              <a:rPr lang="en-US" b="1" dirty="0" err="1"/>
              <a:t>Hanapēpe</a:t>
            </a:r>
            <a:r>
              <a:rPr lang="en-US" b="1" dirty="0"/>
              <a:t>̄ United Church of Christ </a:t>
            </a:r>
            <a:endParaRPr lang="en-US" dirty="0"/>
          </a:p>
          <a:p>
            <a:r>
              <a:rPr lang="en-US" dirty="0"/>
              <a:t>4481 Kona Rd. </a:t>
            </a:r>
            <a:r>
              <a:rPr lang="en-US" dirty="0" err="1"/>
              <a:t>Hanapēpe</a:t>
            </a:r>
            <a:r>
              <a:rPr lang="en-US" dirty="0"/>
              <a:t>̄, Hawai‘i 96716</a:t>
            </a:r>
          </a:p>
          <a:p>
            <a:r>
              <a:rPr lang="en-US" dirty="0"/>
              <a:t>Ph 335-0501 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F457-1AEC-4A42-BCCD-054C3B0F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</p:spPr>
        <p:txBody>
          <a:bodyPr/>
          <a:lstStyle/>
          <a:p>
            <a:pPr algn="ctr"/>
            <a:r>
              <a:rPr lang="en-US" sz="3600" b="1" dirty="0"/>
              <a:t>Kauai Providers:</a:t>
            </a:r>
            <a:br>
              <a:rPr lang="en-US" sz="3600" b="1" dirty="0"/>
            </a:br>
            <a:r>
              <a:rPr lang="en-US" b="1" dirty="0" err="1">
                <a:latin typeface="+mn-lt"/>
              </a:rPr>
              <a:t>Kamaaina</a:t>
            </a:r>
            <a:r>
              <a:rPr lang="en-US" b="1" dirty="0">
                <a:latin typeface="+mn-lt"/>
              </a:rPr>
              <a:t> Kids</a:t>
            </a:r>
            <a:endParaRPr lang="en-US" sz="40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4BA6C0-B0E2-6C44-B416-758BEF8AF2BA}"/>
              </a:ext>
            </a:extLst>
          </p:cNvPr>
          <p:cNvSpPr/>
          <p:nvPr/>
        </p:nvSpPr>
        <p:spPr>
          <a:xfrm>
            <a:off x="1368455" y="2211842"/>
            <a:ext cx="42734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Hanalei Elementary School</a:t>
            </a:r>
          </a:p>
          <a:p>
            <a:pPr fontAlgn="base"/>
            <a:r>
              <a:rPr lang="en-US" dirty="0"/>
              <a:t>5-5415 </a:t>
            </a:r>
            <a:r>
              <a:rPr lang="en-US" dirty="0" err="1"/>
              <a:t>Kuhio</a:t>
            </a:r>
            <a:r>
              <a:rPr lang="en-US" dirty="0"/>
              <a:t> Hwy., Hanalei, HI 96714</a:t>
            </a:r>
          </a:p>
          <a:p>
            <a:pPr fontAlgn="base"/>
            <a:r>
              <a:rPr lang="en-US" dirty="0"/>
              <a:t>Ph 346-9223</a:t>
            </a:r>
          </a:p>
          <a:p>
            <a:endParaRPr lang="en-US" b="1" dirty="0"/>
          </a:p>
          <a:p>
            <a:r>
              <a:rPr lang="en-US" b="1" dirty="0" err="1"/>
              <a:t>Kaumualii</a:t>
            </a:r>
            <a:r>
              <a:rPr lang="en-US" b="1" dirty="0"/>
              <a:t> Elementary School</a:t>
            </a:r>
            <a:br>
              <a:rPr lang="en-US" b="1" dirty="0"/>
            </a:br>
            <a:r>
              <a:rPr lang="en-US" dirty="0"/>
              <a:t>4381 </a:t>
            </a:r>
            <a:r>
              <a:rPr lang="en-US" dirty="0" err="1"/>
              <a:t>Hanamaula</a:t>
            </a:r>
            <a:r>
              <a:rPr lang="en-US" dirty="0"/>
              <a:t> Rd. Lihue, HI 96766</a:t>
            </a:r>
            <a:br>
              <a:rPr lang="en-US" dirty="0"/>
            </a:br>
            <a:r>
              <a:rPr lang="en-US" dirty="0"/>
              <a:t>Ph 346-9223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Kilauea Elementary School</a:t>
            </a:r>
            <a:endParaRPr lang="en-US" dirty="0"/>
          </a:p>
          <a:p>
            <a:pPr fontAlgn="base"/>
            <a:r>
              <a:rPr lang="en-US" dirty="0"/>
              <a:t>2440 </a:t>
            </a:r>
            <a:r>
              <a:rPr lang="en-US" dirty="0" err="1"/>
              <a:t>Kolo</a:t>
            </a:r>
            <a:r>
              <a:rPr lang="en-US" dirty="0"/>
              <a:t> Road, Kilauea, HI 96754</a:t>
            </a:r>
          </a:p>
          <a:p>
            <a:pPr fontAlgn="base"/>
            <a:r>
              <a:rPr lang="en-US" dirty="0"/>
              <a:t>Ph 828-6696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C3D027-0EBC-CE4B-9598-DC43FEFB464B}"/>
              </a:ext>
            </a:extLst>
          </p:cNvPr>
          <p:cNvSpPr/>
          <p:nvPr/>
        </p:nvSpPr>
        <p:spPr>
          <a:xfrm>
            <a:off x="6978163" y="2208990"/>
            <a:ext cx="3856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Koloa Elementary School</a:t>
            </a:r>
            <a:br>
              <a:rPr lang="en-US" b="1" dirty="0"/>
            </a:br>
            <a:r>
              <a:rPr lang="en-US" dirty="0"/>
              <a:t>3223 Poipu Rd. Koloa, HI 96756</a:t>
            </a:r>
            <a:br>
              <a:rPr lang="en-US" dirty="0"/>
            </a:br>
            <a:r>
              <a:rPr lang="en-US" dirty="0"/>
              <a:t>Ph 346-9223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Wilcox Elementary School</a:t>
            </a:r>
            <a:br>
              <a:rPr lang="en-US" b="1" dirty="0"/>
            </a:br>
            <a:r>
              <a:rPr lang="en-US" dirty="0"/>
              <a:t>4319 Hardy St. Lihue, HI 96766</a:t>
            </a:r>
            <a:br>
              <a:rPr lang="en-US" dirty="0"/>
            </a:br>
            <a:r>
              <a:rPr lang="en-US" dirty="0"/>
              <a:t>Ph 274-3158</a:t>
            </a:r>
            <a:br>
              <a:rPr lang="en-US" dirty="0"/>
            </a:br>
            <a:endParaRPr lang="en-US" dirty="0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FA50105A-17F1-8B4C-A6A2-E12EAD1D499D}"/>
              </a:ext>
            </a:extLst>
          </p:cNvPr>
          <p:cNvSpPr/>
          <p:nvPr/>
        </p:nvSpPr>
        <p:spPr>
          <a:xfrm>
            <a:off x="194944" y="124436"/>
            <a:ext cx="1076689" cy="1076689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8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6CBB-ADD4-3145-BEFD-32DA2BDD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76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Kauai Supply and Demand of Physicians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1A079-E70E-7946-8A6E-4E8E1EB94DD5}"/>
              </a:ext>
            </a:extLst>
          </p:cNvPr>
          <p:cNvSpPr/>
          <p:nvPr/>
        </p:nvSpPr>
        <p:spPr>
          <a:xfrm>
            <a:off x="796253" y="1292366"/>
            <a:ext cx="107302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Pediatrics</a:t>
            </a:r>
            <a:r>
              <a:rPr lang="en-US" sz="2800" dirty="0"/>
              <a:t>: 17 pediatricians. Shortage of 2 pediatricians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Neonatal/Perinatal</a:t>
            </a:r>
            <a:r>
              <a:rPr lang="en-US" sz="2800" dirty="0"/>
              <a:t>: No neonatal/perinatal physicians. Shortage of 1 neonatal/perinatal physicians.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Family Medicine/General Practice</a:t>
            </a:r>
            <a:r>
              <a:rPr lang="en-US" sz="2800" dirty="0"/>
              <a:t>: 21 family medicine physicians. Shortage of 6 family medicine physicians.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General Internal Medicine</a:t>
            </a:r>
            <a:r>
              <a:rPr lang="en-US" sz="2800" dirty="0"/>
              <a:t>: 17 general internal medicine physicians. Shortage of 8 general internal medicine physicians.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D4483-E3BE-1F43-8A30-226BC6E6DD31}"/>
              </a:ext>
            </a:extLst>
          </p:cNvPr>
          <p:cNvSpPr/>
          <p:nvPr/>
        </p:nvSpPr>
        <p:spPr>
          <a:xfrm>
            <a:off x="2247545" y="5846544"/>
            <a:ext cx="971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Annual Report on Findings from the Hawaii Physician Workforce Assessment Project, December 2018</a:t>
            </a:r>
          </a:p>
          <a:p>
            <a:pPr algn="r"/>
            <a:r>
              <a:rPr lang="en-US" dirty="0"/>
              <a:t>University of Hawaii System Annual Report to the 2019 Legislature</a:t>
            </a:r>
          </a:p>
        </p:txBody>
      </p:sp>
    </p:spTree>
    <p:extLst>
      <p:ext uri="{BB962C8B-B14F-4D97-AF65-F5344CB8AC3E}">
        <p14:creationId xmlns:p14="http://schemas.microsoft.com/office/powerpoint/2010/main" val="411693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830</Words>
  <Application>Microsoft Macintosh PowerPoint</Application>
  <PresentationFormat>Widescreen</PresentationFormat>
  <Paragraphs>261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KAUAI COUNTY RESOURCE MAP</vt:lpstr>
      <vt:lpstr>PowerPoint Presentation</vt:lpstr>
      <vt:lpstr>PowerPoint Presentation</vt:lpstr>
      <vt:lpstr>PowerPoint Presentation</vt:lpstr>
      <vt:lpstr>Kauai State Agencies</vt:lpstr>
      <vt:lpstr>Kauai Service Providers</vt:lpstr>
      <vt:lpstr>Kauai Providers: Tutu and Me Traveling Preschools</vt:lpstr>
      <vt:lpstr>Kauai Providers: Kamaaina Kids</vt:lpstr>
      <vt:lpstr>Kauai Supply and Demand of Physicians</vt:lpstr>
      <vt:lpstr>Health Care Professionals Statewide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 Yuen</dc:creator>
  <cp:lastModifiedBy>Microsoft Office User</cp:lastModifiedBy>
  <cp:revision>118</cp:revision>
  <cp:lastPrinted>2019-09-04T20:25:26Z</cp:lastPrinted>
  <dcterms:created xsi:type="dcterms:W3CDTF">2017-03-29T23:14:34Z</dcterms:created>
  <dcterms:modified xsi:type="dcterms:W3CDTF">2019-09-17T23:18:45Z</dcterms:modified>
</cp:coreProperties>
</file>