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80" r:id="rId2"/>
    <p:sldId id="262" r:id="rId3"/>
    <p:sldId id="261" r:id="rId4"/>
    <p:sldId id="263" r:id="rId5"/>
    <p:sldId id="278" r:id="rId6"/>
    <p:sldId id="272" r:id="rId7"/>
    <p:sldId id="276" r:id="rId8"/>
    <p:sldId id="273" r:id="rId9"/>
    <p:sldId id="274" r:id="rId10"/>
    <p:sldId id="279" r:id="rId11"/>
    <p:sldId id="277" r:id="rId12"/>
    <p:sldId id="271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06"/>
    <p:restoredTop sz="91345"/>
  </p:normalViewPr>
  <p:slideViewPr>
    <p:cSldViewPr snapToGrid="0" snapToObjects="1">
      <p:cViewPr varScale="1">
        <p:scale>
          <a:sx n="115" d="100"/>
          <a:sy n="115" d="100"/>
        </p:scale>
        <p:origin x="12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7EEB15-EF6A-8448-B4F6-5E4DC731CC24}" type="datetimeFigureOut">
              <a:rPr lang="en-US" smtClean="0"/>
              <a:t>10/1/19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E0B897-733F-E943-AC73-E6CDE74F0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493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E0B897-733F-E943-AC73-E6CDE74F057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6091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E0B897-733F-E943-AC73-E6CDE74F057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9871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E0B897-733F-E943-AC73-E6CDE74F057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2006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physicians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E0B897-733F-E943-AC73-E6CDE74F057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1604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E0B897-733F-E943-AC73-E6CDE74F057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296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30-4NNeeds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E0B897-733F-E943-AC73-E6CDE74F057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056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E0B897-733F-E943-AC73-E6CDE74F057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615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E0B897-733F-E943-AC73-E6CDE74F057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523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E0B897-733F-E943-AC73-E6CDE74F057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78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E0B897-733F-E943-AC73-E6CDE74F057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576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E0B897-733F-E943-AC73-E6CDE74F057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19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E0B897-733F-E943-AC73-E6CDE74F057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3392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E0B897-733F-E943-AC73-E6CDE74F057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281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DAD46-B64B-6147-B7ED-5A885629AE41}" type="datetimeFigureOut">
              <a:rPr lang="en-US" smtClean="0"/>
              <a:t>10/1/19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ADD83-2F59-2E4A-B73A-77602FF13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454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DAD46-B64B-6147-B7ED-5A885629AE41}" type="datetimeFigureOut">
              <a:rPr lang="en-US" smtClean="0"/>
              <a:t>10/1/19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ADD83-2F59-2E4A-B73A-77602FF13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817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DAD46-B64B-6147-B7ED-5A885629AE41}" type="datetimeFigureOut">
              <a:rPr lang="en-US" smtClean="0"/>
              <a:t>10/1/19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ADD83-2F59-2E4A-B73A-77602FF13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131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DAD46-B64B-6147-B7ED-5A885629AE41}" type="datetimeFigureOut">
              <a:rPr lang="en-US" smtClean="0"/>
              <a:t>10/1/19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ADD83-2F59-2E4A-B73A-77602FF13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033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DAD46-B64B-6147-B7ED-5A885629AE41}" type="datetimeFigureOut">
              <a:rPr lang="en-US" smtClean="0"/>
              <a:t>10/1/19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ADD83-2F59-2E4A-B73A-77602FF13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35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DAD46-B64B-6147-B7ED-5A885629AE41}" type="datetimeFigureOut">
              <a:rPr lang="en-US" smtClean="0"/>
              <a:t>10/1/19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ADD83-2F59-2E4A-B73A-77602FF13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664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DAD46-B64B-6147-B7ED-5A885629AE41}" type="datetimeFigureOut">
              <a:rPr lang="en-US" smtClean="0"/>
              <a:t>10/1/19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ADD83-2F59-2E4A-B73A-77602FF13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998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DAD46-B64B-6147-B7ED-5A885629AE41}" type="datetimeFigureOut">
              <a:rPr lang="en-US" smtClean="0"/>
              <a:t>10/1/19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ADD83-2F59-2E4A-B73A-77602FF13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454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DAD46-B64B-6147-B7ED-5A885629AE41}" type="datetimeFigureOut">
              <a:rPr lang="en-US" smtClean="0"/>
              <a:t>10/1/19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ADD83-2F59-2E4A-B73A-77602FF13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646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DAD46-B64B-6147-B7ED-5A885629AE41}" type="datetimeFigureOut">
              <a:rPr lang="en-US" smtClean="0"/>
              <a:t>10/1/19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ADD83-2F59-2E4A-B73A-77602FF13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649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DAD46-B64B-6147-B7ED-5A885629AE41}" type="datetimeFigureOut">
              <a:rPr lang="en-US" smtClean="0"/>
              <a:t>10/1/19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ADD83-2F59-2E4A-B73A-77602FF13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52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DAD46-B64B-6147-B7ED-5A885629AE41}" type="datetimeFigureOut">
              <a:rPr lang="en-US" smtClean="0"/>
              <a:t>10/1/19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ADD83-2F59-2E4A-B73A-77602FF13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892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maainakids.com/school-age/locations/chiefess-kapiolani-elem-schoo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kamaainakids.com/school-age/locations/hilo-union-elem-school" TargetMode="External"/><Relationship Id="rId4" Type="http://schemas.openxmlformats.org/officeDocument/2006/relationships/hyperlink" Target="https://www.kamaainakids.com/school-age/locations/kalanianaole-elem-schoo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maainakids.com/school-age/locations/waikoloa-elem-schoo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kamaainakids.com/school-age/locations/konawaena-elem-school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kamaainakids.com/school-age/locations/keonepoko-elem-school" TargetMode="External"/><Relationship Id="rId3" Type="http://schemas.openxmlformats.org/officeDocument/2006/relationships/hyperlink" Target="https://www.kamaainakids.com/school-age/locations/laupahoehoe-community-pcs" TargetMode="External"/><Relationship Id="rId7" Type="http://schemas.openxmlformats.org/officeDocument/2006/relationships/hyperlink" Target="https://www.kamaainakids.com/school-age/locations/waiakea-elem-schoo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kamaainakids.com/school-age/locations/kamehameha-schools-hawaii-campus" TargetMode="External"/><Relationship Id="rId5" Type="http://schemas.openxmlformats.org/officeDocument/2006/relationships/hyperlink" Target="https://www.kamaainakids.com/school-age/locations/volcano-school-arts-and-sciences-pcs" TargetMode="External"/><Relationship Id="rId4" Type="http://schemas.openxmlformats.org/officeDocument/2006/relationships/hyperlink" Target="https://www.kamaainakids.com/school-age/locations/ka-umeke-kaeo-pc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29F9A-38A4-CC44-AF3D-956A92832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>
                <a:latin typeface="+mn-lt"/>
              </a:rPr>
              <a:t>HAWAII COUNTY RESOURCE </a:t>
            </a:r>
            <a:r>
              <a:rPr lang="en-US" sz="6000" b="1" dirty="0">
                <a:latin typeface="+mn-lt"/>
              </a:rPr>
              <a:t>MAP</a:t>
            </a:r>
            <a:endParaRPr lang="en-US" sz="6000" dirty="0">
              <a:latin typeface="+mn-lt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585B256-D7F2-CA49-AD30-C0C445038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7700" dirty="0"/>
              <a:t>Referral System for Early Intervention and Community-based Supports for Families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000" b="1" i="1" dirty="0"/>
              <a:t>A Project of the</a:t>
            </a:r>
          </a:p>
          <a:p>
            <a:pPr marL="0" indent="0" algn="ctr">
              <a:buNone/>
            </a:pPr>
            <a:r>
              <a:rPr lang="en-US" sz="3400" b="1" dirty="0"/>
              <a:t>Hawaii State Council on Developmental Disabilities</a:t>
            </a:r>
          </a:p>
          <a:p>
            <a:pPr marL="0" indent="0" algn="ctr">
              <a:buNone/>
            </a:pPr>
            <a:r>
              <a:rPr lang="en-US" sz="3400" dirty="0"/>
              <a:t>Children and Youth and Health Committee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059665-EA0D-C34E-98A7-444A57E78F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2880" y="4360127"/>
            <a:ext cx="2108678" cy="232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361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-Point Star 4">
            <a:extLst>
              <a:ext uri="{FF2B5EF4-FFF2-40B4-BE49-F238E27FC236}">
                <a16:creationId xmlns:a16="http://schemas.microsoft.com/office/drawing/2014/main" id="{AE7FFCEC-A89F-A343-916A-52710BBD17AB}"/>
              </a:ext>
            </a:extLst>
          </p:cNvPr>
          <p:cNvSpPr/>
          <p:nvPr/>
        </p:nvSpPr>
        <p:spPr>
          <a:xfrm>
            <a:off x="62463" y="124436"/>
            <a:ext cx="1076689" cy="1076689"/>
          </a:xfrm>
          <a:prstGeom prst="star5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0F54B9-0CB9-7540-A51C-69F6722AB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Big Island Providers:</a:t>
            </a:r>
            <a:br>
              <a:rPr lang="en-US" sz="3600" b="1" dirty="0"/>
            </a:br>
            <a:r>
              <a:rPr lang="en-US" sz="4000" b="1" dirty="0" err="1">
                <a:latin typeface="+mn-lt"/>
              </a:rPr>
              <a:t>Kamaaina</a:t>
            </a:r>
            <a:r>
              <a:rPr lang="en-US" sz="4000" b="1" dirty="0">
                <a:latin typeface="+mn-lt"/>
              </a:rPr>
              <a:t> Kids — Hilo </a:t>
            </a:r>
            <a:r>
              <a:rPr lang="en-US" sz="2000" b="1" dirty="0"/>
              <a:t>(continued)</a:t>
            </a:r>
            <a:endParaRPr lang="en-US" sz="28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6EA086-2BE0-AF43-88B7-FF7FCD77B138}"/>
              </a:ext>
            </a:extLst>
          </p:cNvPr>
          <p:cNvSpPr/>
          <p:nvPr/>
        </p:nvSpPr>
        <p:spPr>
          <a:xfrm>
            <a:off x="4137625" y="1858925"/>
            <a:ext cx="51721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b="1" dirty="0" err="1">
                <a:latin typeface="inherit"/>
              </a:rPr>
              <a:t>Kaumana</a:t>
            </a:r>
            <a:r>
              <a:rPr lang="en-US" b="1" dirty="0">
                <a:latin typeface="inherit"/>
              </a:rPr>
              <a:t> Elementary School</a:t>
            </a:r>
          </a:p>
          <a:p>
            <a:pPr fontAlgn="base"/>
            <a:r>
              <a:rPr lang="en-US" dirty="0">
                <a:latin typeface="inherit"/>
              </a:rPr>
              <a:t>1710 </a:t>
            </a:r>
            <a:r>
              <a:rPr lang="en-US" dirty="0" err="1">
                <a:latin typeface="inherit"/>
              </a:rPr>
              <a:t>Kaumana</a:t>
            </a:r>
            <a:r>
              <a:rPr lang="en-US" dirty="0">
                <a:latin typeface="inherit"/>
              </a:rPr>
              <a:t> Dr, Hilo, HI 96720</a:t>
            </a:r>
          </a:p>
          <a:p>
            <a:pPr fontAlgn="base"/>
            <a:endParaRPr lang="en-US" dirty="0">
              <a:latin typeface="inherit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fontAlgn="base"/>
            <a:r>
              <a:rPr lang="en-US" b="1" dirty="0" err="1">
                <a:latin typeface="inherit"/>
              </a:rPr>
              <a:t>Chiefess</a:t>
            </a:r>
            <a:r>
              <a:rPr lang="en-US" b="1" dirty="0">
                <a:latin typeface="inherit"/>
              </a:rPr>
              <a:t> Kapiolani Elementary School</a:t>
            </a:r>
          </a:p>
          <a:p>
            <a:pPr fontAlgn="base"/>
            <a:r>
              <a:rPr lang="en-US" dirty="0">
                <a:latin typeface="inherit"/>
              </a:rPr>
              <a:t>966 Kilauea Ave, Hilo, HI 96720</a:t>
            </a:r>
          </a:p>
          <a:p>
            <a:pPr fontAlgn="base"/>
            <a:endParaRPr lang="en-US" dirty="0">
              <a:latin typeface="inherit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fontAlgn="base"/>
            <a:r>
              <a:rPr lang="en-US" b="1" dirty="0" err="1">
                <a:latin typeface="inherit"/>
              </a:rPr>
              <a:t>Kalanianaole</a:t>
            </a:r>
            <a:r>
              <a:rPr lang="en-US" b="1" dirty="0">
                <a:latin typeface="inherit"/>
              </a:rPr>
              <a:t> Elementary School</a:t>
            </a:r>
          </a:p>
          <a:p>
            <a:pPr fontAlgn="base"/>
            <a:r>
              <a:rPr lang="en-US" dirty="0">
                <a:latin typeface="inherit"/>
              </a:rPr>
              <a:t>27-330 </a:t>
            </a:r>
            <a:r>
              <a:rPr lang="en-US" dirty="0" err="1">
                <a:latin typeface="inherit"/>
              </a:rPr>
              <a:t>Mamalahoa</a:t>
            </a:r>
            <a:r>
              <a:rPr lang="en-US" dirty="0">
                <a:latin typeface="inherit"/>
              </a:rPr>
              <a:t> Hwy, </a:t>
            </a:r>
            <a:r>
              <a:rPr lang="en-US" dirty="0" err="1">
                <a:latin typeface="inherit"/>
              </a:rPr>
              <a:t>Papaikou</a:t>
            </a:r>
            <a:r>
              <a:rPr lang="en-US" dirty="0">
                <a:latin typeface="inherit"/>
              </a:rPr>
              <a:t>, HI 96781</a:t>
            </a:r>
          </a:p>
          <a:p>
            <a:pPr fontAlgn="base"/>
            <a:endParaRPr lang="en-US" dirty="0">
              <a:latin typeface="inherit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fontAlgn="base"/>
            <a:r>
              <a:rPr lang="en-US" b="1" dirty="0">
                <a:latin typeface="inherit"/>
              </a:rPr>
              <a:t>Hilo Union Elementary School</a:t>
            </a:r>
          </a:p>
          <a:p>
            <a:pPr fontAlgn="base"/>
            <a:r>
              <a:rPr lang="en-US" dirty="0">
                <a:latin typeface="inherit"/>
              </a:rPr>
              <a:t>506 Waianuenue Ave, Hilo, HI 96720</a:t>
            </a:r>
          </a:p>
          <a:p>
            <a:pPr fontAlgn="base"/>
            <a:endParaRPr lang="en-US" dirty="0">
              <a:latin typeface="inherit"/>
            </a:endParaRPr>
          </a:p>
          <a:p>
            <a:pPr fontAlgn="base"/>
            <a:r>
              <a:rPr lang="en-US" b="1" dirty="0" err="1">
                <a:latin typeface="inherit"/>
              </a:rPr>
              <a:t>Haaheo</a:t>
            </a:r>
            <a:r>
              <a:rPr lang="en-US" b="1" dirty="0">
                <a:latin typeface="inherit"/>
              </a:rPr>
              <a:t> Elementary School</a:t>
            </a:r>
          </a:p>
          <a:p>
            <a:pPr fontAlgn="base"/>
            <a:r>
              <a:rPr lang="en-US" dirty="0">
                <a:latin typeface="inherit"/>
              </a:rPr>
              <a:t>121 </a:t>
            </a:r>
            <a:r>
              <a:rPr lang="en-US" dirty="0" err="1">
                <a:latin typeface="inherit"/>
              </a:rPr>
              <a:t>Haaheo</a:t>
            </a:r>
            <a:r>
              <a:rPr lang="en-US" dirty="0">
                <a:latin typeface="inherit"/>
              </a:rPr>
              <a:t> Rd, Hilo, HI 96720</a:t>
            </a:r>
          </a:p>
        </p:txBody>
      </p:sp>
    </p:spTree>
    <p:extLst>
      <p:ext uri="{BB962C8B-B14F-4D97-AF65-F5344CB8AC3E}">
        <p14:creationId xmlns:p14="http://schemas.microsoft.com/office/powerpoint/2010/main" val="48053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F54B9-0CB9-7540-A51C-69F6722AB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n-US" sz="3600" b="1" dirty="0"/>
              <a:t>Big Island Providers:</a:t>
            </a:r>
            <a:br>
              <a:rPr lang="en-US" sz="3600" b="1" dirty="0"/>
            </a:br>
            <a:r>
              <a:rPr lang="en-US" sz="4000" b="1" dirty="0" err="1">
                <a:latin typeface="+mn-lt"/>
              </a:rPr>
              <a:t>Kamaaina</a:t>
            </a:r>
            <a:r>
              <a:rPr lang="en-US" sz="4000" b="1" dirty="0">
                <a:latin typeface="+mn-lt"/>
              </a:rPr>
              <a:t> Kids — Kona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6EA086-2BE0-AF43-88B7-FF7FCD77B138}"/>
              </a:ext>
            </a:extLst>
          </p:cNvPr>
          <p:cNvSpPr/>
          <p:nvPr/>
        </p:nvSpPr>
        <p:spPr>
          <a:xfrm>
            <a:off x="923820" y="2117168"/>
            <a:ext cx="517218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b="1" dirty="0"/>
              <a:t>Kealakehe Elementary School</a:t>
            </a:r>
          </a:p>
          <a:p>
            <a:pPr fontAlgn="base"/>
            <a:r>
              <a:rPr lang="en-US" dirty="0"/>
              <a:t>74-5118 </a:t>
            </a:r>
            <a:r>
              <a:rPr lang="en-US" dirty="0" err="1"/>
              <a:t>Kealaka'a</a:t>
            </a:r>
            <a:r>
              <a:rPr lang="en-US" dirty="0"/>
              <a:t> St, Kailua-Kona, HI 96740</a:t>
            </a:r>
          </a:p>
          <a:p>
            <a:pPr fontAlgn="base"/>
            <a:endParaRPr lang="en-US" sz="1200" dirty="0"/>
          </a:p>
          <a:p>
            <a:pPr fontAlgn="base"/>
            <a:r>
              <a:rPr lang="en-US" b="1" dirty="0" err="1"/>
              <a:t>Holualoa</a:t>
            </a:r>
            <a:r>
              <a:rPr lang="en-US" b="1" dirty="0"/>
              <a:t> Elementary School</a:t>
            </a:r>
          </a:p>
          <a:p>
            <a:pPr fontAlgn="base"/>
            <a:r>
              <a:rPr lang="en-US" dirty="0"/>
              <a:t>76-5957 </a:t>
            </a:r>
            <a:r>
              <a:rPr lang="en-US" dirty="0" err="1"/>
              <a:t>Mamalahoa</a:t>
            </a:r>
            <a:r>
              <a:rPr lang="en-US" dirty="0"/>
              <a:t> Hwy, </a:t>
            </a:r>
            <a:r>
              <a:rPr lang="en-US" dirty="0" err="1"/>
              <a:t>Holualoa</a:t>
            </a:r>
            <a:r>
              <a:rPr lang="en-US" dirty="0"/>
              <a:t>, HI 96725</a:t>
            </a:r>
          </a:p>
          <a:p>
            <a:pPr fontAlgn="base"/>
            <a:endParaRPr lang="en-US" sz="1200" dirty="0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fontAlgn="base"/>
            <a:r>
              <a:rPr lang="en-US" b="1" dirty="0"/>
              <a:t>Waikoloa Elementary School</a:t>
            </a:r>
          </a:p>
          <a:p>
            <a:pPr fontAlgn="base"/>
            <a:r>
              <a:rPr lang="en-US" dirty="0"/>
              <a:t>68-1730 </a:t>
            </a:r>
            <a:r>
              <a:rPr lang="en-US" dirty="0" err="1"/>
              <a:t>Ho'oko</a:t>
            </a:r>
            <a:r>
              <a:rPr lang="en-US" dirty="0"/>
              <a:t> St, Waikoloa, HI 96738</a:t>
            </a:r>
          </a:p>
          <a:p>
            <a:pPr fontAlgn="base"/>
            <a:endParaRPr lang="en-US" dirty="0"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fontAlgn="base"/>
            <a:r>
              <a:rPr lang="en-US" b="1" dirty="0"/>
              <a:t>Konawaena Elementary School</a:t>
            </a:r>
          </a:p>
          <a:p>
            <a:pPr fontAlgn="base"/>
            <a:r>
              <a:rPr lang="en-US" dirty="0"/>
              <a:t>81-901 </a:t>
            </a:r>
            <a:r>
              <a:rPr lang="en-US" dirty="0" err="1"/>
              <a:t>Onouli</a:t>
            </a:r>
            <a:r>
              <a:rPr lang="en-US" dirty="0"/>
              <a:t> Rd, Kealakekua, HI 96750</a:t>
            </a:r>
            <a:br>
              <a:rPr lang="en-US" dirty="0"/>
            </a:b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A1CEF0-3CAB-A942-8B95-905B886726A6}"/>
              </a:ext>
            </a:extLst>
          </p:cNvPr>
          <p:cNvSpPr/>
          <p:nvPr/>
        </p:nvSpPr>
        <p:spPr>
          <a:xfrm>
            <a:off x="6236412" y="2117168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en-US" b="1" dirty="0" err="1"/>
              <a:t>Kahakai</a:t>
            </a:r>
            <a:r>
              <a:rPr lang="en-US" b="1" dirty="0"/>
              <a:t> Elementary School</a:t>
            </a:r>
          </a:p>
          <a:p>
            <a:pPr fontAlgn="base"/>
            <a:r>
              <a:rPr lang="en-US" dirty="0"/>
              <a:t>76-147 Royal Poinciana Drive, Kailua-Kona, HI 96740</a:t>
            </a:r>
          </a:p>
          <a:p>
            <a:pPr fontAlgn="base"/>
            <a:endParaRPr lang="en-US" dirty="0"/>
          </a:p>
          <a:p>
            <a:pPr fontAlgn="base"/>
            <a:r>
              <a:rPr lang="en-US" b="1" dirty="0" err="1"/>
              <a:t>Hookena</a:t>
            </a:r>
            <a:r>
              <a:rPr lang="en-US" b="1" dirty="0"/>
              <a:t> </a:t>
            </a:r>
            <a:r>
              <a:rPr lang="en-US" b="1" dirty="0" err="1"/>
              <a:t>Elemenary</a:t>
            </a:r>
            <a:r>
              <a:rPr lang="en-US" b="1" dirty="0"/>
              <a:t> School</a:t>
            </a:r>
          </a:p>
          <a:p>
            <a:pPr fontAlgn="base"/>
            <a:r>
              <a:rPr lang="en-US" dirty="0"/>
              <a:t>86-4355 </a:t>
            </a:r>
            <a:r>
              <a:rPr lang="en-US" dirty="0" err="1"/>
              <a:t>Mamalahoa</a:t>
            </a:r>
            <a:r>
              <a:rPr lang="en-US" dirty="0"/>
              <a:t> Hwy, Captain Cook, HI 96704</a:t>
            </a:r>
          </a:p>
          <a:p>
            <a:pPr fontAlgn="base"/>
            <a:endParaRPr lang="en-US" dirty="0"/>
          </a:p>
          <a:p>
            <a:pPr fontAlgn="base"/>
            <a:r>
              <a:rPr lang="en-US" b="1" dirty="0"/>
              <a:t>Honaunau Elementary School</a:t>
            </a:r>
          </a:p>
          <a:p>
            <a:pPr fontAlgn="base"/>
            <a:r>
              <a:rPr lang="en-US" dirty="0"/>
              <a:t>83-5360 </a:t>
            </a:r>
            <a:r>
              <a:rPr lang="en-US" dirty="0" err="1"/>
              <a:t>Mamalahoa</a:t>
            </a:r>
            <a:r>
              <a:rPr lang="en-US" dirty="0"/>
              <a:t> Hwy, Captain Cook, HI 96704</a:t>
            </a:r>
          </a:p>
          <a:p>
            <a:pPr fontAlgn="base"/>
            <a:r>
              <a:rPr lang="en-US" dirty="0"/>
              <a:t>Ph</a:t>
            </a:r>
            <a:r>
              <a:rPr lang="en-US" b="1" dirty="0"/>
              <a:t> </a:t>
            </a:r>
            <a:r>
              <a:rPr lang="en-US" dirty="0"/>
              <a:t>328-2736</a:t>
            </a:r>
          </a:p>
        </p:txBody>
      </p:sp>
      <p:sp>
        <p:nvSpPr>
          <p:cNvPr id="5" name="5-Point Star 4">
            <a:extLst>
              <a:ext uri="{FF2B5EF4-FFF2-40B4-BE49-F238E27FC236}">
                <a16:creationId xmlns:a16="http://schemas.microsoft.com/office/drawing/2014/main" id="{A55B680D-3DA1-E341-AE7A-E081A771EB1E}"/>
              </a:ext>
            </a:extLst>
          </p:cNvPr>
          <p:cNvSpPr/>
          <p:nvPr/>
        </p:nvSpPr>
        <p:spPr>
          <a:xfrm>
            <a:off x="106424" y="124436"/>
            <a:ext cx="1076689" cy="1076689"/>
          </a:xfrm>
          <a:prstGeom prst="star5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822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C6CBB-ADD4-3145-BEFD-32DA2BDD4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137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+mn-lt"/>
              </a:rPr>
              <a:t>Big Island Supply and Demand of Physicians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5D4483-E3BE-1F43-8A30-226BC6E6DD31}"/>
              </a:ext>
            </a:extLst>
          </p:cNvPr>
          <p:cNvSpPr/>
          <p:nvPr/>
        </p:nvSpPr>
        <p:spPr>
          <a:xfrm>
            <a:off x="2247545" y="5969205"/>
            <a:ext cx="97130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/>
              <a:t>Annual Report on Findings from the Hawaii Physician Workforce Assessment Project, December 2018</a:t>
            </a:r>
          </a:p>
          <a:p>
            <a:pPr algn="r"/>
            <a:r>
              <a:rPr lang="en-US" dirty="0"/>
              <a:t>University of Hawaii System Annual Report to the 2019 Legislature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56D683-E71D-7946-974B-E3E42D0F193E}"/>
              </a:ext>
            </a:extLst>
          </p:cNvPr>
          <p:cNvSpPr/>
          <p:nvPr/>
        </p:nvSpPr>
        <p:spPr>
          <a:xfrm>
            <a:off x="848137" y="1243790"/>
            <a:ext cx="1073021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Pediatrics</a:t>
            </a:r>
            <a:r>
              <a:rPr lang="en-US" sz="2800" dirty="0"/>
              <a:t>: 27 pediatricians. Shortage of 10 pediatricians.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Neonatal/Perinatal</a:t>
            </a:r>
            <a:r>
              <a:rPr lang="en-US" sz="2800" dirty="0"/>
              <a:t>: No neonatal/perinatal physicians. Shortage of 3 neonatal/perinatal physicians.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Family Medicine/General Practice</a:t>
            </a:r>
            <a:r>
              <a:rPr lang="en-US" sz="2800" dirty="0"/>
              <a:t>: 78 family medicine physicians. No shortage of family medicine physicians.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General Internal Medicine</a:t>
            </a:r>
            <a:r>
              <a:rPr lang="en-US" sz="2800" dirty="0"/>
              <a:t>: 35 general internal medicine physicians. Shortage of 36 general internal medicine physicians.</a:t>
            </a:r>
          </a:p>
        </p:txBody>
      </p:sp>
    </p:spTree>
    <p:extLst>
      <p:ext uri="{BB962C8B-B14F-4D97-AF65-F5344CB8AC3E}">
        <p14:creationId xmlns:p14="http://schemas.microsoft.com/office/powerpoint/2010/main" val="4116938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+mn-lt"/>
              </a:rPr>
              <a:t>Health Care Professionals Statewide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7288" y="1825625"/>
            <a:ext cx="8842917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Pediatricians Certified: 312</a:t>
            </a:r>
          </a:p>
          <a:p>
            <a:r>
              <a:rPr lang="en-US" dirty="0"/>
              <a:t>Pediatricians Certified including subspecialists: 400</a:t>
            </a:r>
          </a:p>
          <a:p>
            <a:r>
              <a:rPr lang="en-US" dirty="0"/>
              <a:t>Occupational Therapists: 330</a:t>
            </a:r>
          </a:p>
          <a:p>
            <a:r>
              <a:rPr lang="en-US" dirty="0"/>
              <a:t>Physical Therapists: 1010</a:t>
            </a:r>
          </a:p>
          <a:p>
            <a:r>
              <a:rPr lang="en-US" dirty="0"/>
              <a:t>Speech Language Pathologists: 570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1800" dirty="0"/>
              <a:t>Bureau of Labor Statistics, May 2018 State Occupational Employment Estimates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773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CC713B1-0FA9-C745-B7D7-CF3B50D5EA64}"/>
              </a:ext>
            </a:extLst>
          </p:cNvPr>
          <p:cNvSpPr/>
          <p:nvPr/>
        </p:nvSpPr>
        <p:spPr>
          <a:xfrm>
            <a:off x="9508137" y="4378792"/>
            <a:ext cx="2511950" cy="2320952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2F19125A-91A0-4448-8556-0A194D4D0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4792" y="31718"/>
            <a:ext cx="6242415" cy="6873183"/>
          </a:xfrm>
          <a:prstGeom prst="rect">
            <a:avLst/>
          </a:prstGeom>
        </p:spPr>
      </p:pic>
      <p:sp>
        <p:nvSpPr>
          <p:cNvPr id="21" name="5-Point Star 20">
            <a:extLst>
              <a:ext uri="{FF2B5EF4-FFF2-40B4-BE49-F238E27FC236}">
                <a16:creationId xmlns:a16="http://schemas.microsoft.com/office/drawing/2014/main" id="{071C5BEA-2A2A-E943-A00D-3C79ED8CF1B2}"/>
              </a:ext>
            </a:extLst>
          </p:cNvPr>
          <p:cNvSpPr/>
          <p:nvPr/>
        </p:nvSpPr>
        <p:spPr>
          <a:xfrm>
            <a:off x="5805465" y="4724604"/>
            <a:ext cx="478465" cy="478465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645713B-BAE5-8241-8B73-2BA41CAA2F07}"/>
              </a:ext>
            </a:extLst>
          </p:cNvPr>
          <p:cNvSpPr/>
          <p:nvPr/>
        </p:nvSpPr>
        <p:spPr>
          <a:xfrm>
            <a:off x="3119394" y="724635"/>
            <a:ext cx="91773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Kohala</a:t>
            </a:r>
          </a:p>
        </p:txBody>
      </p:sp>
      <p:sp>
        <p:nvSpPr>
          <p:cNvPr id="15" name="5-Point Star 14"/>
          <p:cNvSpPr/>
          <p:nvPr/>
        </p:nvSpPr>
        <p:spPr>
          <a:xfrm>
            <a:off x="5696424" y="883340"/>
            <a:ext cx="478465" cy="478465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2" name="5-Point Star 41">
            <a:extLst>
              <a:ext uri="{FF2B5EF4-FFF2-40B4-BE49-F238E27FC236}">
                <a16:creationId xmlns:a16="http://schemas.microsoft.com/office/drawing/2014/main" id="{741C2B32-1886-464D-8E9C-B88BF1F6443A}"/>
              </a:ext>
            </a:extLst>
          </p:cNvPr>
          <p:cNvSpPr/>
          <p:nvPr/>
        </p:nvSpPr>
        <p:spPr>
          <a:xfrm>
            <a:off x="3830674" y="3343217"/>
            <a:ext cx="478465" cy="478465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3" name="5-Point Star 42">
            <a:extLst>
              <a:ext uri="{FF2B5EF4-FFF2-40B4-BE49-F238E27FC236}">
                <a16:creationId xmlns:a16="http://schemas.microsoft.com/office/drawing/2014/main" id="{E31F9A15-F4FF-ED4F-B105-D9CCA1B2DDC1}"/>
              </a:ext>
            </a:extLst>
          </p:cNvPr>
          <p:cNvSpPr/>
          <p:nvPr/>
        </p:nvSpPr>
        <p:spPr>
          <a:xfrm>
            <a:off x="5139430" y="5465136"/>
            <a:ext cx="478465" cy="478465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4" name="5-Point Star 43">
            <a:extLst>
              <a:ext uri="{FF2B5EF4-FFF2-40B4-BE49-F238E27FC236}">
                <a16:creationId xmlns:a16="http://schemas.microsoft.com/office/drawing/2014/main" id="{6BE634DD-0A5C-C644-9609-19F18B47789D}"/>
              </a:ext>
            </a:extLst>
          </p:cNvPr>
          <p:cNvSpPr/>
          <p:nvPr/>
        </p:nvSpPr>
        <p:spPr>
          <a:xfrm>
            <a:off x="7882863" y="3449161"/>
            <a:ext cx="478465" cy="478465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6" name="5-Point Star 45">
            <a:extLst>
              <a:ext uri="{FF2B5EF4-FFF2-40B4-BE49-F238E27FC236}">
                <a16:creationId xmlns:a16="http://schemas.microsoft.com/office/drawing/2014/main" id="{DD638FA9-4751-CD43-B4C9-A5913459D7A4}"/>
              </a:ext>
            </a:extLst>
          </p:cNvPr>
          <p:cNvSpPr/>
          <p:nvPr/>
        </p:nvSpPr>
        <p:spPr>
          <a:xfrm>
            <a:off x="4125874" y="3854654"/>
            <a:ext cx="478465" cy="478465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7" name="5-Point Star 46">
            <a:extLst>
              <a:ext uri="{FF2B5EF4-FFF2-40B4-BE49-F238E27FC236}">
                <a16:creationId xmlns:a16="http://schemas.microsoft.com/office/drawing/2014/main" id="{71631803-7584-6C42-8E75-29FD380FB77A}"/>
              </a:ext>
            </a:extLst>
          </p:cNvPr>
          <p:cNvSpPr/>
          <p:nvPr/>
        </p:nvSpPr>
        <p:spPr>
          <a:xfrm>
            <a:off x="8025778" y="3919142"/>
            <a:ext cx="478465" cy="478465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DE05B87-1A0D-4B41-BA18-AF982E15B587}"/>
              </a:ext>
            </a:extLst>
          </p:cNvPr>
          <p:cNvSpPr/>
          <p:nvPr/>
        </p:nvSpPr>
        <p:spPr>
          <a:xfrm>
            <a:off x="9106773" y="3560874"/>
            <a:ext cx="832279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Pahoa</a:t>
            </a:r>
          </a:p>
          <a:p>
            <a:endParaRPr lang="en-US" sz="1100" dirty="0"/>
          </a:p>
          <a:p>
            <a:r>
              <a:rPr lang="en-US" sz="1100" dirty="0" err="1"/>
              <a:t>Keonepoko</a:t>
            </a:r>
            <a:endParaRPr lang="en-US" sz="1100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C29BEF8-3378-D246-91FC-1402E3184D35}"/>
              </a:ext>
            </a:extLst>
          </p:cNvPr>
          <p:cNvSpPr/>
          <p:nvPr/>
        </p:nvSpPr>
        <p:spPr>
          <a:xfrm>
            <a:off x="8314279" y="4406243"/>
            <a:ext cx="106150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Mountain View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40791B3-3090-A743-B85D-FDF408C3E1DC}"/>
              </a:ext>
            </a:extLst>
          </p:cNvPr>
          <p:cNvSpPr/>
          <p:nvPr/>
        </p:nvSpPr>
        <p:spPr>
          <a:xfrm>
            <a:off x="4329296" y="3633606"/>
            <a:ext cx="8959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Konawaena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21D6B55-3F52-B14C-AE76-E6943CAA87B8}"/>
              </a:ext>
            </a:extLst>
          </p:cNvPr>
          <p:cNvSpPr/>
          <p:nvPr/>
        </p:nvSpPr>
        <p:spPr>
          <a:xfrm>
            <a:off x="6207750" y="4978414"/>
            <a:ext cx="59593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/>
              <a:t>Ka’u</a:t>
            </a:r>
            <a:endParaRPr lang="en-US" sz="1100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6C19BAE-2264-3E43-A91E-7982465BE359}"/>
              </a:ext>
            </a:extLst>
          </p:cNvPr>
          <p:cNvSpPr/>
          <p:nvPr/>
        </p:nvSpPr>
        <p:spPr>
          <a:xfrm>
            <a:off x="8411369" y="3134539"/>
            <a:ext cx="57259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err="1"/>
              <a:t>Kea’au</a:t>
            </a:r>
            <a:endParaRPr lang="en-US" sz="1100" dirty="0"/>
          </a:p>
        </p:txBody>
      </p:sp>
      <p:sp>
        <p:nvSpPr>
          <p:cNvPr id="57" name="5-Point Star 56">
            <a:extLst>
              <a:ext uri="{FF2B5EF4-FFF2-40B4-BE49-F238E27FC236}">
                <a16:creationId xmlns:a16="http://schemas.microsoft.com/office/drawing/2014/main" id="{7E0A7C9E-6157-2843-A22A-53478EBD3E93}"/>
              </a:ext>
            </a:extLst>
          </p:cNvPr>
          <p:cNvSpPr/>
          <p:nvPr/>
        </p:nvSpPr>
        <p:spPr>
          <a:xfrm>
            <a:off x="8111428" y="3725538"/>
            <a:ext cx="478465" cy="478465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4F0BBDA-774F-AC45-8060-979127CE7046}"/>
              </a:ext>
            </a:extLst>
          </p:cNvPr>
          <p:cNvSpPr/>
          <p:nvPr/>
        </p:nvSpPr>
        <p:spPr>
          <a:xfrm>
            <a:off x="4665489" y="3883403"/>
            <a:ext cx="107666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/>
              <a:t>Ho’okena</a:t>
            </a:r>
            <a:endParaRPr lang="en-US" sz="11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FD66C80-8591-C24D-B7A9-DA51F32DB6DA}"/>
              </a:ext>
            </a:extLst>
          </p:cNvPr>
          <p:cNvSpPr/>
          <p:nvPr/>
        </p:nvSpPr>
        <p:spPr>
          <a:xfrm>
            <a:off x="8826742" y="2987042"/>
            <a:ext cx="24500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Public Health Nursing, Hilo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8D7130B-0C5E-CA46-A646-A416D1E49881}"/>
              </a:ext>
            </a:extLst>
          </p:cNvPr>
          <p:cNvSpPr/>
          <p:nvPr/>
        </p:nvSpPr>
        <p:spPr>
          <a:xfrm>
            <a:off x="-272" y="2575420"/>
            <a:ext cx="29885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/>
              <a:t>Public Health Nursing, Kona</a:t>
            </a:r>
          </a:p>
        </p:txBody>
      </p:sp>
      <p:sp>
        <p:nvSpPr>
          <p:cNvPr id="34" name="5-Point Star 33">
            <a:extLst>
              <a:ext uri="{FF2B5EF4-FFF2-40B4-BE49-F238E27FC236}">
                <a16:creationId xmlns:a16="http://schemas.microsoft.com/office/drawing/2014/main" id="{E8D24D10-6044-4148-8DBC-D0CCBB5559A0}"/>
              </a:ext>
            </a:extLst>
          </p:cNvPr>
          <p:cNvSpPr/>
          <p:nvPr/>
        </p:nvSpPr>
        <p:spPr>
          <a:xfrm>
            <a:off x="7885489" y="2774914"/>
            <a:ext cx="478465" cy="478465"/>
          </a:xfrm>
          <a:prstGeom prst="star5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6" name="5-Point Star 35">
            <a:extLst>
              <a:ext uri="{FF2B5EF4-FFF2-40B4-BE49-F238E27FC236}">
                <a16:creationId xmlns:a16="http://schemas.microsoft.com/office/drawing/2014/main" id="{5D60E290-E0CE-E845-B4C4-46F73E0CB3CB}"/>
              </a:ext>
            </a:extLst>
          </p:cNvPr>
          <p:cNvSpPr/>
          <p:nvPr/>
        </p:nvSpPr>
        <p:spPr>
          <a:xfrm>
            <a:off x="9579114" y="6117728"/>
            <a:ext cx="478465" cy="478465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431AED-0F14-0344-98E9-123C65061B16}"/>
              </a:ext>
            </a:extLst>
          </p:cNvPr>
          <p:cNvSpPr/>
          <p:nvPr/>
        </p:nvSpPr>
        <p:spPr>
          <a:xfrm>
            <a:off x="1056665" y="3779502"/>
            <a:ext cx="23723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dirty="0"/>
              <a:t>Child and Family Services,</a:t>
            </a:r>
          </a:p>
          <a:p>
            <a:pPr algn="r"/>
            <a:r>
              <a:rPr lang="en-US" sz="1600" dirty="0"/>
              <a:t>Kealakekua</a:t>
            </a:r>
          </a:p>
        </p:txBody>
      </p:sp>
      <p:sp>
        <p:nvSpPr>
          <p:cNvPr id="39" name="5-Point Star 38">
            <a:extLst>
              <a:ext uri="{FF2B5EF4-FFF2-40B4-BE49-F238E27FC236}">
                <a16:creationId xmlns:a16="http://schemas.microsoft.com/office/drawing/2014/main" id="{5B8A9957-01DF-C845-82F2-864263330B0A}"/>
              </a:ext>
            </a:extLst>
          </p:cNvPr>
          <p:cNvSpPr/>
          <p:nvPr/>
        </p:nvSpPr>
        <p:spPr>
          <a:xfrm>
            <a:off x="4065018" y="3565679"/>
            <a:ext cx="478465" cy="478465"/>
          </a:xfrm>
          <a:prstGeom prst="star5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9D98576-D7CB-CA48-B9F9-46F9E01E2126}"/>
              </a:ext>
            </a:extLst>
          </p:cNvPr>
          <p:cNvSpPr/>
          <p:nvPr/>
        </p:nvSpPr>
        <p:spPr>
          <a:xfrm>
            <a:off x="10106132" y="6219881"/>
            <a:ext cx="1397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Tutu and Me</a:t>
            </a:r>
          </a:p>
        </p:txBody>
      </p:sp>
      <p:sp>
        <p:nvSpPr>
          <p:cNvPr id="48" name="5-Point Star 47">
            <a:extLst>
              <a:ext uri="{FF2B5EF4-FFF2-40B4-BE49-F238E27FC236}">
                <a16:creationId xmlns:a16="http://schemas.microsoft.com/office/drawing/2014/main" id="{B6A0C755-C705-7545-832F-8EC4BF820E3D}"/>
              </a:ext>
            </a:extLst>
          </p:cNvPr>
          <p:cNvSpPr/>
          <p:nvPr/>
        </p:nvSpPr>
        <p:spPr>
          <a:xfrm>
            <a:off x="9572845" y="5000836"/>
            <a:ext cx="478465" cy="478465"/>
          </a:xfrm>
          <a:prstGeom prst="star5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0FF9332-12D3-4441-AE1E-1A50CE343B4A}"/>
              </a:ext>
            </a:extLst>
          </p:cNvPr>
          <p:cNvSpPr/>
          <p:nvPr/>
        </p:nvSpPr>
        <p:spPr>
          <a:xfrm>
            <a:off x="10086544" y="5109969"/>
            <a:ext cx="1694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Kamaaiana</a:t>
            </a:r>
            <a:r>
              <a:rPr lang="en-US" b="1" dirty="0">
                <a:solidFill>
                  <a:schemeClr val="bg1"/>
                </a:solidFill>
              </a:rPr>
              <a:t> Kids</a:t>
            </a:r>
          </a:p>
        </p:txBody>
      </p:sp>
      <p:sp>
        <p:nvSpPr>
          <p:cNvPr id="60" name="5-Point Star 59">
            <a:extLst>
              <a:ext uri="{FF2B5EF4-FFF2-40B4-BE49-F238E27FC236}">
                <a16:creationId xmlns:a16="http://schemas.microsoft.com/office/drawing/2014/main" id="{F2949ED4-DCD5-6447-8410-21A913913ED2}"/>
              </a:ext>
            </a:extLst>
          </p:cNvPr>
          <p:cNvSpPr/>
          <p:nvPr/>
        </p:nvSpPr>
        <p:spPr>
          <a:xfrm>
            <a:off x="5583640" y="4991076"/>
            <a:ext cx="478465" cy="478465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1" name="5-Point Star 60">
            <a:extLst>
              <a:ext uri="{FF2B5EF4-FFF2-40B4-BE49-F238E27FC236}">
                <a16:creationId xmlns:a16="http://schemas.microsoft.com/office/drawing/2014/main" id="{79213C18-57BA-4D4A-B4E3-E439FD5D1545}"/>
              </a:ext>
            </a:extLst>
          </p:cNvPr>
          <p:cNvSpPr/>
          <p:nvPr/>
        </p:nvSpPr>
        <p:spPr>
          <a:xfrm>
            <a:off x="3524316" y="3318745"/>
            <a:ext cx="478465" cy="478465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2" name="5-Point Star 61">
            <a:extLst>
              <a:ext uri="{FF2B5EF4-FFF2-40B4-BE49-F238E27FC236}">
                <a16:creationId xmlns:a16="http://schemas.microsoft.com/office/drawing/2014/main" id="{CD9864BD-1C45-484B-A53F-AD6AEB335584}"/>
              </a:ext>
            </a:extLst>
          </p:cNvPr>
          <p:cNvSpPr/>
          <p:nvPr/>
        </p:nvSpPr>
        <p:spPr>
          <a:xfrm>
            <a:off x="7528429" y="3565679"/>
            <a:ext cx="478465" cy="478465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3" name="5-Point Star 62">
            <a:extLst>
              <a:ext uri="{FF2B5EF4-FFF2-40B4-BE49-F238E27FC236}">
                <a16:creationId xmlns:a16="http://schemas.microsoft.com/office/drawing/2014/main" id="{A8D97721-8063-3F4E-A9C2-A289CB5115A9}"/>
              </a:ext>
            </a:extLst>
          </p:cNvPr>
          <p:cNvSpPr/>
          <p:nvPr/>
        </p:nvSpPr>
        <p:spPr>
          <a:xfrm>
            <a:off x="3872555" y="2803626"/>
            <a:ext cx="478465" cy="478465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5" name="5-Point Star 64">
            <a:extLst>
              <a:ext uri="{FF2B5EF4-FFF2-40B4-BE49-F238E27FC236}">
                <a16:creationId xmlns:a16="http://schemas.microsoft.com/office/drawing/2014/main" id="{193B5DC9-7C56-7E49-BA06-5D11FB0FCE40}"/>
              </a:ext>
            </a:extLst>
          </p:cNvPr>
          <p:cNvSpPr/>
          <p:nvPr/>
        </p:nvSpPr>
        <p:spPr>
          <a:xfrm>
            <a:off x="4875432" y="1404847"/>
            <a:ext cx="478465" cy="478465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9" name="5-Point Star 68">
            <a:extLst>
              <a:ext uri="{FF2B5EF4-FFF2-40B4-BE49-F238E27FC236}">
                <a16:creationId xmlns:a16="http://schemas.microsoft.com/office/drawing/2014/main" id="{E16A33A3-8514-794B-B352-7C8A5C217E7D}"/>
              </a:ext>
            </a:extLst>
          </p:cNvPr>
          <p:cNvSpPr/>
          <p:nvPr/>
        </p:nvSpPr>
        <p:spPr>
          <a:xfrm>
            <a:off x="5320440" y="5288312"/>
            <a:ext cx="478465" cy="478465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0" name="5-Point Star 69">
            <a:extLst>
              <a:ext uri="{FF2B5EF4-FFF2-40B4-BE49-F238E27FC236}">
                <a16:creationId xmlns:a16="http://schemas.microsoft.com/office/drawing/2014/main" id="{40F9E622-3466-FA44-BBBE-67B06DD0A697}"/>
              </a:ext>
            </a:extLst>
          </p:cNvPr>
          <p:cNvSpPr/>
          <p:nvPr/>
        </p:nvSpPr>
        <p:spPr>
          <a:xfrm>
            <a:off x="3324334" y="3150169"/>
            <a:ext cx="478465" cy="478465"/>
          </a:xfrm>
          <a:prstGeom prst="star5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1" name="5-Point Star 70">
            <a:extLst>
              <a:ext uri="{FF2B5EF4-FFF2-40B4-BE49-F238E27FC236}">
                <a16:creationId xmlns:a16="http://schemas.microsoft.com/office/drawing/2014/main" id="{A80F1BCF-84E6-7A42-8941-E1B971259079}"/>
              </a:ext>
            </a:extLst>
          </p:cNvPr>
          <p:cNvSpPr/>
          <p:nvPr/>
        </p:nvSpPr>
        <p:spPr>
          <a:xfrm>
            <a:off x="5445702" y="1413445"/>
            <a:ext cx="478465" cy="478465"/>
          </a:xfrm>
          <a:prstGeom prst="star5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2" name="5-Point Star 71">
            <a:extLst>
              <a:ext uri="{FF2B5EF4-FFF2-40B4-BE49-F238E27FC236}">
                <a16:creationId xmlns:a16="http://schemas.microsoft.com/office/drawing/2014/main" id="{3563AB5D-AF83-254F-9AA9-DE6D41C6C250}"/>
              </a:ext>
            </a:extLst>
          </p:cNvPr>
          <p:cNvSpPr/>
          <p:nvPr/>
        </p:nvSpPr>
        <p:spPr>
          <a:xfrm>
            <a:off x="7018571" y="1731645"/>
            <a:ext cx="478465" cy="478465"/>
          </a:xfrm>
          <a:prstGeom prst="star5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3" name="5-Point Star 72">
            <a:extLst>
              <a:ext uri="{FF2B5EF4-FFF2-40B4-BE49-F238E27FC236}">
                <a16:creationId xmlns:a16="http://schemas.microsoft.com/office/drawing/2014/main" id="{94FB657D-BBA7-5247-8C02-C1908FC37121}"/>
              </a:ext>
            </a:extLst>
          </p:cNvPr>
          <p:cNvSpPr/>
          <p:nvPr/>
        </p:nvSpPr>
        <p:spPr>
          <a:xfrm>
            <a:off x="8166956" y="3165354"/>
            <a:ext cx="478465" cy="478465"/>
          </a:xfrm>
          <a:prstGeom prst="star5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4" name="5-Point Star 73">
            <a:extLst>
              <a:ext uri="{FF2B5EF4-FFF2-40B4-BE49-F238E27FC236}">
                <a16:creationId xmlns:a16="http://schemas.microsoft.com/office/drawing/2014/main" id="{171B52FB-B5C6-3C49-A77F-32AF56499D80}"/>
              </a:ext>
            </a:extLst>
          </p:cNvPr>
          <p:cNvSpPr/>
          <p:nvPr/>
        </p:nvSpPr>
        <p:spPr>
          <a:xfrm>
            <a:off x="7213858" y="3051854"/>
            <a:ext cx="478465" cy="478465"/>
          </a:xfrm>
          <a:prstGeom prst="star5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5" name="5-Point Star 74">
            <a:extLst>
              <a:ext uri="{FF2B5EF4-FFF2-40B4-BE49-F238E27FC236}">
                <a16:creationId xmlns:a16="http://schemas.microsoft.com/office/drawing/2014/main" id="{105D51E3-9FA3-9544-AFF1-EF591216B9B3}"/>
              </a:ext>
            </a:extLst>
          </p:cNvPr>
          <p:cNvSpPr/>
          <p:nvPr/>
        </p:nvSpPr>
        <p:spPr>
          <a:xfrm>
            <a:off x="6981434" y="3017806"/>
            <a:ext cx="478465" cy="478465"/>
          </a:xfrm>
          <a:prstGeom prst="star5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6" name="5-Point Star 75">
            <a:extLst>
              <a:ext uri="{FF2B5EF4-FFF2-40B4-BE49-F238E27FC236}">
                <a16:creationId xmlns:a16="http://schemas.microsoft.com/office/drawing/2014/main" id="{F587143A-5FE3-3343-88D6-6A737261566C}"/>
              </a:ext>
            </a:extLst>
          </p:cNvPr>
          <p:cNvSpPr/>
          <p:nvPr/>
        </p:nvSpPr>
        <p:spPr>
          <a:xfrm>
            <a:off x="6803687" y="2386378"/>
            <a:ext cx="478465" cy="478465"/>
          </a:xfrm>
          <a:prstGeom prst="star5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7" name="5-Point Star 76">
            <a:extLst>
              <a:ext uri="{FF2B5EF4-FFF2-40B4-BE49-F238E27FC236}">
                <a16:creationId xmlns:a16="http://schemas.microsoft.com/office/drawing/2014/main" id="{74C2C047-F759-6840-8A13-E385358B370B}"/>
              </a:ext>
            </a:extLst>
          </p:cNvPr>
          <p:cNvSpPr/>
          <p:nvPr/>
        </p:nvSpPr>
        <p:spPr>
          <a:xfrm>
            <a:off x="8531199" y="3436082"/>
            <a:ext cx="478465" cy="478465"/>
          </a:xfrm>
          <a:prstGeom prst="star5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8" name="5-Point Star 77">
            <a:extLst>
              <a:ext uri="{FF2B5EF4-FFF2-40B4-BE49-F238E27FC236}">
                <a16:creationId xmlns:a16="http://schemas.microsoft.com/office/drawing/2014/main" id="{322F1D7D-4B0A-C74E-A5C6-CFC251F2F346}"/>
              </a:ext>
            </a:extLst>
          </p:cNvPr>
          <p:cNvSpPr/>
          <p:nvPr/>
        </p:nvSpPr>
        <p:spPr>
          <a:xfrm>
            <a:off x="6737983" y="2885049"/>
            <a:ext cx="478465" cy="478465"/>
          </a:xfrm>
          <a:prstGeom prst="star5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9" name="5-Point Star 78">
            <a:extLst>
              <a:ext uri="{FF2B5EF4-FFF2-40B4-BE49-F238E27FC236}">
                <a16:creationId xmlns:a16="http://schemas.microsoft.com/office/drawing/2014/main" id="{40B1A07A-A324-404B-A307-F538B03CAA4C}"/>
              </a:ext>
            </a:extLst>
          </p:cNvPr>
          <p:cNvSpPr/>
          <p:nvPr/>
        </p:nvSpPr>
        <p:spPr>
          <a:xfrm>
            <a:off x="6724695" y="2624146"/>
            <a:ext cx="478465" cy="478465"/>
          </a:xfrm>
          <a:prstGeom prst="star5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0" name="5-Point Star 79">
            <a:extLst>
              <a:ext uri="{FF2B5EF4-FFF2-40B4-BE49-F238E27FC236}">
                <a16:creationId xmlns:a16="http://schemas.microsoft.com/office/drawing/2014/main" id="{92CE0890-006A-2D42-8992-E32E30D4D818}"/>
              </a:ext>
            </a:extLst>
          </p:cNvPr>
          <p:cNvSpPr/>
          <p:nvPr/>
        </p:nvSpPr>
        <p:spPr>
          <a:xfrm>
            <a:off x="6998380" y="2158584"/>
            <a:ext cx="478465" cy="478465"/>
          </a:xfrm>
          <a:prstGeom prst="star5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1" name="5-Point Star 80">
            <a:extLst>
              <a:ext uri="{FF2B5EF4-FFF2-40B4-BE49-F238E27FC236}">
                <a16:creationId xmlns:a16="http://schemas.microsoft.com/office/drawing/2014/main" id="{6B2AC2A9-7F8E-234D-AC9B-FE7189190D02}"/>
              </a:ext>
            </a:extLst>
          </p:cNvPr>
          <p:cNvSpPr/>
          <p:nvPr/>
        </p:nvSpPr>
        <p:spPr>
          <a:xfrm>
            <a:off x="7414685" y="3030760"/>
            <a:ext cx="478465" cy="478465"/>
          </a:xfrm>
          <a:prstGeom prst="star5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2" name="5-Point Star 81">
            <a:extLst>
              <a:ext uri="{FF2B5EF4-FFF2-40B4-BE49-F238E27FC236}">
                <a16:creationId xmlns:a16="http://schemas.microsoft.com/office/drawing/2014/main" id="{ED448DCC-998A-A74F-9EDA-7D14B97FA100}"/>
              </a:ext>
            </a:extLst>
          </p:cNvPr>
          <p:cNvSpPr/>
          <p:nvPr/>
        </p:nvSpPr>
        <p:spPr>
          <a:xfrm>
            <a:off x="6828977" y="3710170"/>
            <a:ext cx="478465" cy="478465"/>
          </a:xfrm>
          <a:prstGeom prst="star5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3" name="5-Point Star 82">
            <a:extLst>
              <a:ext uri="{FF2B5EF4-FFF2-40B4-BE49-F238E27FC236}">
                <a16:creationId xmlns:a16="http://schemas.microsoft.com/office/drawing/2014/main" id="{AE23A3D7-1886-C948-8F92-336E788B7819}"/>
              </a:ext>
            </a:extLst>
          </p:cNvPr>
          <p:cNvSpPr/>
          <p:nvPr/>
        </p:nvSpPr>
        <p:spPr>
          <a:xfrm>
            <a:off x="7093466" y="2760376"/>
            <a:ext cx="478465" cy="478465"/>
          </a:xfrm>
          <a:prstGeom prst="star5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4" name="5-Point Star 83">
            <a:extLst>
              <a:ext uri="{FF2B5EF4-FFF2-40B4-BE49-F238E27FC236}">
                <a16:creationId xmlns:a16="http://schemas.microsoft.com/office/drawing/2014/main" id="{C70E10E3-9DBC-DF40-A741-95078B0A2AF8}"/>
              </a:ext>
            </a:extLst>
          </p:cNvPr>
          <p:cNvSpPr/>
          <p:nvPr/>
        </p:nvSpPr>
        <p:spPr>
          <a:xfrm>
            <a:off x="7444122" y="2238585"/>
            <a:ext cx="478465" cy="478465"/>
          </a:xfrm>
          <a:prstGeom prst="star5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5" name="5-Point Star 84">
            <a:extLst>
              <a:ext uri="{FF2B5EF4-FFF2-40B4-BE49-F238E27FC236}">
                <a16:creationId xmlns:a16="http://schemas.microsoft.com/office/drawing/2014/main" id="{855C48D2-AF91-DD4C-8F4B-AD8379151646}"/>
              </a:ext>
            </a:extLst>
          </p:cNvPr>
          <p:cNvSpPr/>
          <p:nvPr/>
        </p:nvSpPr>
        <p:spPr>
          <a:xfrm>
            <a:off x="7200138" y="2355632"/>
            <a:ext cx="478465" cy="478465"/>
          </a:xfrm>
          <a:prstGeom prst="star5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4" name="5-Point Star 63">
            <a:extLst>
              <a:ext uri="{FF2B5EF4-FFF2-40B4-BE49-F238E27FC236}">
                <a16:creationId xmlns:a16="http://schemas.microsoft.com/office/drawing/2014/main" id="{E6C61BEB-3011-0349-AD98-DE5BB396D9E7}"/>
              </a:ext>
            </a:extLst>
          </p:cNvPr>
          <p:cNvSpPr/>
          <p:nvPr/>
        </p:nvSpPr>
        <p:spPr>
          <a:xfrm>
            <a:off x="7059957" y="2532474"/>
            <a:ext cx="478465" cy="478465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5" name="5-Point Star 44">
            <a:extLst>
              <a:ext uri="{FF2B5EF4-FFF2-40B4-BE49-F238E27FC236}">
                <a16:creationId xmlns:a16="http://schemas.microsoft.com/office/drawing/2014/main" id="{EA178EC4-C92E-F342-A3CD-2B20E932DAE7}"/>
              </a:ext>
            </a:extLst>
          </p:cNvPr>
          <p:cNvSpPr/>
          <p:nvPr/>
        </p:nvSpPr>
        <p:spPr>
          <a:xfrm>
            <a:off x="7645208" y="2989845"/>
            <a:ext cx="478465" cy="478465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6" name="5-Point Star 85">
            <a:extLst>
              <a:ext uri="{FF2B5EF4-FFF2-40B4-BE49-F238E27FC236}">
                <a16:creationId xmlns:a16="http://schemas.microsoft.com/office/drawing/2014/main" id="{41CEC672-CB39-8945-BFB0-8D3FDC15CC04}"/>
              </a:ext>
            </a:extLst>
          </p:cNvPr>
          <p:cNvSpPr/>
          <p:nvPr/>
        </p:nvSpPr>
        <p:spPr>
          <a:xfrm>
            <a:off x="3318553" y="2642303"/>
            <a:ext cx="478465" cy="478465"/>
          </a:xfrm>
          <a:prstGeom prst="star5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7" name="5-Point Star 86">
            <a:extLst>
              <a:ext uri="{FF2B5EF4-FFF2-40B4-BE49-F238E27FC236}">
                <a16:creationId xmlns:a16="http://schemas.microsoft.com/office/drawing/2014/main" id="{3E2CC181-DE16-8245-8B95-9DDB19D2578E}"/>
              </a:ext>
            </a:extLst>
          </p:cNvPr>
          <p:cNvSpPr/>
          <p:nvPr/>
        </p:nvSpPr>
        <p:spPr>
          <a:xfrm>
            <a:off x="4313557" y="4132751"/>
            <a:ext cx="478465" cy="478465"/>
          </a:xfrm>
          <a:prstGeom prst="star5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8" name="5-Point Star 87">
            <a:extLst>
              <a:ext uri="{FF2B5EF4-FFF2-40B4-BE49-F238E27FC236}">
                <a16:creationId xmlns:a16="http://schemas.microsoft.com/office/drawing/2014/main" id="{6841E99D-CE2F-1840-9D9B-F050199E50DE}"/>
              </a:ext>
            </a:extLst>
          </p:cNvPr>
          <p:cNvSpPr/>
          <p:nvPr/>
        </p:nvSpPr>
        <p:spPr>
          <a:xfrm>
            <a:off x="3808191" y="4014208"/>
            <a:ext cx="478465" cy="478465"/>
          </a:xfrm>
          <a:prstGeom prst="star5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9" name="5-Point Star 88">
            <a:extLst>
              <a:ext uri="{FF2B5EF4-FFF2-40B4-BE49-F238E27FC236}">
                <a16:creationId xmlns:a16="http://schemas.microsoft.com/office/drawing/2014/main" id="{88FEE824-C60C-CF4A-98AA-934AA5E8025A}"/>
              </a:ext>
            </a:extLst>
          </p:cNvPr>
          <p:cNvSpPr/>
          <p:nvPr/>
        </p:nvSpPr>
        <p:spPr>
          <a:xfrm>
            <a:off x="3631734" y="3716911"/>
            <a:ext cx="478465" cy="478465"/>
          </a:xfrm>
          <a:prstGeom prst="star5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0" name="5-Point Star 89">
            <a:extLst>
              <a:ext uri="{FF2B5EF4-FFF2-40B4-BE49-F238E27FC236}">
                <a16:creationId xmlns:a16="http://schemas.microsoft.com/office/drawing/2014/main" id="{A5D0F153-9CD4-D14A-AA61-F8BC67F2959A}"/>
              </a:ext>
            </a:extLst>
          </p:cNvPr>
          <p:cNvSpPr/>
          <p:nvPr/>
        </p:nvSpPr>
        <p:spPr>
          <a:xfrm>
            <a:off x="3954194" y="1858978"/>
            <a:ext cx="478465" cy="478465"/>
          </a:xfrm>
          <a:prstGeom prst="star5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5" name="5-Point Star 34">
            <a:extLst>
              <a:ext uri="{FF2B5EF4-FFF2-40B4-BE49-F238E27FC236}">
                <a16:creationId xmlns:a16="http://schemas.microsoft.com/office/drawing/2014/main" id="{5711AA0A-7FAF-D14F-AB88-B73739BD8E48}"/>
              </a:ext>
            </a:extLst>
          </p:cNvPr>
          <p:cNvSpPr/>
          <p:nvPr/>
        </p:nvSpPr>
        <p:spPr>
          <a:xfrm>
            <a:off x="3142690" y="2791527"/>
            <a:ext cx="478465" cy="478465"/>
          </a:xfrm>
          <a:prstGeom prst="star5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1" name="5-Point Star 90">
            <a:extLst>
              <a:ext uri="{FF2B5EF4-FFF2-40B4-BE49-F238E27FC236}">
                <a16:creationId xmlns:a16="http://schemas.microsoft.com/office/drawing/2014/main" id="{7E578CF9-833B-0440-A402-F00BE97A4E04}"/>
              </a:ext>
            </a:extLst>
          </p:cNvPr>
          <p:cNvSpPr/>
          <p:nvPr/>
        </p:nvSpPr>
        <p:spPr>
          <a:xfrm>
            <a:off x="3538569" y="2763428"/>
            <a:ext cx="478465" cy="478465"/>
          </a:xfrm>
          <a:prstGeom prst="star5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7" name="5-Point Star 66">
            <a:extLst>
              <a:ext uri="{FF2B5EF4-FFF2-40B4-BE49-F238E27FC236}">
                <a16:creationId xmlns:a16="http://schemas.microsoft.com/office/drawing/2014/main" id="{D0D34CFC-BBDC-7E40-B683-9F545D19F355}"/>
              </a:ext>
            </a:extLst>
          </p:cNvPr>
          <p:cNvSpPr/>
          <p:nvPr/>
        </p:nvSpPr>
        <p:spPr>
          <a:xfrm>
            <a:off x="7440889" y="3124695"/>
            <a:ext cx="478465" cy="478465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0" name="5-Point Star 29">
            <a:extLst>
              <a:ext uri="{FF2B5EF4-FFF2-40B4-BE49-F238E27FC236}">
                <a16:creationId xmlns:a16="http://schemas.microsoft.com/office/drawing/2014/main" id="{012792EB-5FC4-BA4C-BBE8-0CCFD84FEDF6}"/>
              </a:ext>
            </a:extLst>
          </p:cNvPr>
          <p:cNvSpPr/>
          <p:nvPr/>
        </p:nvSpPr>
        <p:spPr>
          <a:xfrm>
            <a:off x="3230483" y="2972611"/>
            <a:ext cx="478465" cy="478465"/>
          </a:xfrm>
          <a:prstGeom prst="star5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9" name="5-Point Star 28">
            <a:extLst>
              <a:ext uri="{FF2B5EF4-FFF2-40B4-BE49-F238E27FC236}">
                <a16:creationId xmlns:a16="http://schemas.microsoft.com/office/drawing/2014/main" id="{A77D2F39-C6E3-F54D-A645-3C83756DC14E}"/>
              </a:ext>
            </a:extLst>
          </p:cNvPr>
          <p:cNvSpPr/>
          <p:nvPr/>
        </p:nvSpPr>
        <p:spPr>
          <a:xfrm>
            <a:off x="7698062" y="2351374"/>
            <a:ext cx="478465" cy="478465"/>
          </a:xfrm>
          <a:prstGeom prst="star5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8" name="5-Point Star 37">
            <a:extLst>
              <a:ext uri="{FF2B5EF4-FFF2-40B4-BE49-F238E27FC236}">
                <a16:creationId xmlns:a16="http://schemas.microsoft.com/office/drawing/2014/main" id="{366A6EAD-9A79-5D47-8C90-8BE9D5911352}"/>
              </a:ext>
            </a:extLst>
          </p:cNvPr>
          <p:cNvSpPr/>
          <p:nvPr/>
        </p:nvSpPr>
        <p:spPr>
          <a:xfrm>
            <a:off x="7419057" y="2448076"/>
            <a:ext cx="478465" cy="478465"/>
          </a:xfrm>
          <a:prstGeom prst="star5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6" name="5-Point Star 65">
            <a:extLst>
              <a:ext uri="{FF2B5EF4-FFF2-40B4-BE49-F238E27FC236}">
                <a16:creationId xmlns:a16="http://schemas.microsoft.com/office/drawing/2014/main" id="{FDC43A44-DD1C-9B47-B0E9-6609999C2F24}"/>
              </a:ext>
            </a:extLst>
          </p:cNvPr>
          <p:cNvSpPr/>
          <p:nvPr/>
        </p:nvSpPr>
        <p:spPr>
          <a:xfrm>
            <a:off x="7409317" y="2655801"/>
            <a:ext cx="478465" cy="478465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2" name="5-Point Star 91">
            <a:extLst>
              <a:ext uri="{FF2B5EF4-FFF2-40B4-BE49-F238E27FC236}">
                <a16:creationId xmlns:a16="http://schemas.microsoft.com/office/drawing/2014/main" id="{E5A508AA-67D8-944E-B948-B955CD8C24E1}"/>
              </a:ext>
            </a:extLst>
          </p:cNvPr>
          <p:cNvSpPr/>
          <p:nvPr/>
        </p:nvSpPr>
        <p:spPr>
          <a:xfrm>
            <a:off x="9570812" y="4455031"/>
            <a:ext cx="478465" cy="478465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7FE6E09B-8825-924A-8DB2-0500B805030D}"/>
              </a:ext>
            </a:extLst>
          </p:cNvPr>
          <p:cNvSpPr/>
          <p:nvPr/>
        </p:nvSpPr>
        <p:spPr>
          <a:xfrm>
            <a:off x="10086544" y="4509597"/>
            <a:ext cx="1962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DoE Early Learning</a:t>
            </a:r>
          </a:p>
        </p:txBody>
      </p:sp>
      <p:sp>
        <p:nvSpPr>
          <p:cNvPr id="37" name="5-Point Star 36">
            <a:extLst>
              <a:ext uri="{FF2B5EF4-FFF2-40B4-BE49-F238E27FC236}">
                <a16:creationId xmlns:a16="http://schemas.microsoft.com/office/drawing/2014/main" id="{7FFB68B2-4206-D24B-8B97-2CB044A9E64E}"/>
              </a:ext>
            </a:extLst>
          </p:cNvPr>
          <p:cNvSpPr/>
          <p:nvPr/>
        </p:nvSpPr>
        <p:spPr>
          <a:xfrm>
            <a:off x="7600570" y="2651272"/>
            <a:ext cx="478465" cy="478465"/>
          </a:xfrm>
          <a:prstGeom prst="star5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4" name="5-Point Star 93">
            <a:extLst>
              <a:ext uri="{FF2B5EF4-FFF2-40B4-BE49-F238E27FC236}">
                <a16:creationId xmlns:a16="http://schemas.microsoft.com/office/drawing/2014/main" id="{AA34F660-F65E-B046-8D62-84D20B7D4E99}"/>
              </a:ext>
            </a:extLst>
          </p:cNvPr>
          <p:cNvSpPr/>
          <p:nvPr/>
        </p:nvSpPr>
        <p:spPr>
          <a:xfrm>
            <a:off x="4004766" y="176055"/>
            <a:ext cx="478465" cy="478465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5" name="5-Point Star 94">
            <a:extLst>
              <a:ext uri="{FF2B5EF4-FFF2-40B4-BE49-F238E27FC236}">
                <a16:creationId xmlns:a16="http://schemas.microsoft.com/office/drawing/2014/main" id="{E5FB1079-92CE-014C-9CD6-4F8046B8118B}"/>
              </a:ext>
            </a:extLst>
          </p:cNvPr>
          <p:cNvSpPr/>
          <p:nvPr/>
        </p:nvSpPr>
        <p:spPr>
          <a:xfrm>
            <a:off x="6144592" y="855440"/>
            <a:ext cx="478465" cy="478465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8" name="5-Point Star 67">
            <a:extLst>
              <a:ext uri="{FF2B5EF4-FFF2-40B4-BE49-F238E27FC236}">
                <a16:creationId xmlns:a16="http://schemas.microsoft.com/office/drawing/2014/main" id="{B39E1165-89B3-3B48-8D60-C39EEBAB3463}"/>
              </a:ext>
            </a:extLst>
          </p:cNvPr>
          <p:cNvSpPr/>
          <p:nvPr/>
        </p:nvSpPr>
        <p:spPr>
          <a:xfrm>
            <a:off x="6179402" y="1253180"/>
            <a:ext cx="478465" cy="478465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6" name="5-Point Star 95">
            <a:extLst>
              <a:ext uri="{FF2B5EF4-FFF2-40B4-BE49-F238E27FC236}">
                <a16:creationId xmlns:a16="http://schemas.microsoft.com/office/drawing/2014/main" id="{109D513E-1FBE-ED4C-98FD-26A68D48D782}"/>
              </a:ext>
            </a:extLst>
          </p:cNvPr>
          <p:cNvSpPr/>
          <p:nvPr/>
        </p:nvSpPr>
        <p:spPr>
          <a:xfrm>
            <a:off x="8052734" y="3087214"/>
            <a:ext cx="478465" cy="478465"/>
          </a:xfrm>
          <a:prstGeom prst="star5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73B367-A41A-C340-8596-907C9B334C94}"/>
              </a:ext>
            </a:extLst>
          </p:cNvPr>
          <p:cNvSpPr/>
          <p:nvPr/>
        </p:nvSpPr>
        <p:spPr>
          <a:xfrm>
            <a:off x="8973671" y="3215228"/>
            <a:ext cx="23170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Easterseals</a:t>
            </a:r>
            <a:r>
              <a:rPr lang="en-US" sz="1600" dirty="0"/>
              <a:t> Hawaii, Keaau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C69DAF-5C48-C643-AFB8-1245F60E72AC}"/>
              </a:ext>
            </a:extLst>
          </p:cNvPr>
          <p:cNvSpPr/>
          <p:nvPr/>
        </p:nvSpPr>
        <p:spPr>
          <a:xfrm>
            <a:off x="-33376" y="3319074"/>
            <a:ext cx="34211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dirty="0"/>
              <a:t>Children w/Special Health Needs, Kona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EA6CEB-E847-3641-9A3A-72DD8B62F8BB}"/>
              </a:ext>
            </a:extLst>
          </p:cNvPr>
          <p:cNvSpPr/>
          <p:nvPr/>
        </p:nvSpPr>
        <p:spPr>
          <a:xfrm>
            <a:off x="8195550" y="1798043"/>
            <a:ext cx="27490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Child and Family Services, Hilo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4F3FBF-1C0E-E746-AE5F-879853417243}"/>
              </a:ext>
            </a:extLst>
          </p:cNvPr>
          <p:cNvSpPr/>
          <p:nvPr/>
        </p:nvSpPr>
        <p:spPr>
          <a:xfrm>
            <a:off x="8291966" y="2041285"/>
            <a:ext cx="33334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Children w/Special Health Needs, Hilo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C1ABFF-1193-394B-93D8-E49AB929C1A2}"/>
              </a:ext>
            </a:extLst>
          </p:cNvPr>
          <p:cNvSpPr/>
          <p:nvPr/>
        </p:nvSpPr>
        <p:spPr>
          <a:xfrm>
            <a:off x="8373974" y="2296759"/>
            <a:ext cx="21845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Easterseals</a:t>
            </a:r>
            <a:r>
              <a:rPr lang="en-US" sz="1600" dirty="0"/>
              <a:t> Hawaii, Hilo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4BA59F-B55F-1E4C-BB77-D92036BEDA2F}"/>
              </a:ext>
            </a:extLst>
          </p:cNvPr>
          <p:cNvSpPr/>
          <p:nvPr/>
        </p:nvSpPr>
        <p:spPr>
          <a:xfrm>
            <a:off x="8573093" y="2534800"/>
            <a:ext cx="32512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Hawaii Behavioral Health, Hilo</a:t>
            </a:r>
          </a:p>
          <a:p>
            <a:r>
              <a:rPr lang="en-US" sz="1600" dirty="0"/>
              <a:t>PACT Early Childhood Education, Hilo</a:t>
            </a:r>
          </a:p>
        </p:txBody>
      </p:sp>
      <p:sp>
        <p:nvSpPr>
          <p:cNvPr id="97" name="5-Point Star 96">
            <a:extLst>
              <a:ext uri="{FF2B5EF4-FFF2-40B4-BE49-F238E27FC236}">
                <a16:creationId xmlns:a16="http://schemas.microsoft.com/office/drawing/2014/main" id="{CC0FBC1F-0438-6D46-B5A0-78D0109C45B2}"/>
              </a:ext>
            </a:extLst>
          </p:cNvPr>
          <p:cNvSpPr/>
          <p:nvPr/>
        </p:nvSpPr>
        <p:spPr>
          <a:xfrm>
            <a:off x="9584934" y="5551178"/>
            <a:ext cx="478465" cy="478465"/>
          </a:xfrm>
          <a:prstGeom prst="star5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4668E85B-4DED-DA42-92F1-3F5D9D7B21EE}"/>
              </a:ext>
            </a:extLst>
          </p:cNvPr>
          <p:cNvSpPr/>
          <p:nvPr/>
        </p:nvSpPr>
        <p:spPr>
          <a:xfrm>
            <a:off x="10111952" y="5660311"/>
            <a:ext cx="1821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Service Providers</a:t>
            </a:r>
          </a:p>
        </p:txBody>
      </p:sp>
      <p:sp>
        <p:nvSpPr>
          <p:cNvPr id="99" name="5-Point Star 98">
            <a:extLst>
              <a:ext uri="{FF2B5EF4-FFF2-40B4-BE49-F238E27FC236}">
                <a16:creationId xmlns:a16="http://schemas.microsoft.com/office/drawing/2014/main" id="{A18BA798-1233-FF45-8E23-2E473C626C6B}"/>
              </a:ext>
            </a:extLst>
          </p:cNvPr>
          <p:cNvSpPr/>
          <p:nvPr/>
        </p:nvSpPr>
        <p:spPr>
          <a:xfrm>
            <a:off x="7724498" y="2885049"/>
            <a:ext cx="478465" cy="478465"/>
          </a:xfrm>
          <a:prstGeom prst="star5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D766D4E6-B2D3-4D40-940D-48F262E5E499}"/>
              </a:ext>
            </a:extLst>
          </p:cNvPr>
          <p:cNvSpPr/>
          <p:nvPr/>
        </p:nvSpPr>
        <p:spPr>
          <a:xfrm>
            <a:off x="-181612" y="2942461"/>
            <a:ext cx="31760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/>
              <a:t>Family Support Services, Kona</a:t>
            </a:r>
          </a:p>
        </p:txBody>
      </p:sp>
      <p:sp>
        <p:nvSpPr>
          <p:cNvPr id="101" name="5-Point Star 100">
            <a:extLst>
              <a:ext uri="{FF2B5EF4-FFF2-40B4-BE49-F238E27FC236}">
                <a16:creationId xmlns:a16="http://schemas.microsoft.com/office/drawing/2014/main" id="{E3F7F610-4658-6742-903D-50A820E5778E}"/>
              </a:ext>
            </a:extLst>
          </p:cNvPr>
          <p:cNvSpPr/>
          <p:nvPr/>
        </p:nvSpPr>
        <p:spPr>
          <a:xfrm>
            <a:off x="3036747" y="2581211"/>
            <a:ext cx="478465" cy="478465"/>
          </a:xfrm>
          <a:prstGeom prst="star5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2" name="5-Point Star 101">
            <a:extLst>
              <a:ext uri="{FF2B5EF4-FFF2-40B4-BE49-F238E27FC236}">
                <a16:creationId xmlns:a16="http://schemas.microsoft.com/office/drawing/2014/main" id="{D563F926-A4F2-F34D-94D8-F882DFD6C3C2}"/>
              </a:ext>
            </a:extLst>
          </p:cNvPr>
          <p:cNvSpPr/>
          <p:nvPr/>
        </p:nvSpPr>
        <p:spPr>
          <a:xfrm>
            <a:off x="5081207" y="1025284"/>
            <a:ext cx="478465" cy="478465"/>
          </a:xfrm>
          <a:prstGeom prst="star5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BF912268-7292-7346-B59F-412A4BC2943D}"/>
              </a:ext>
            </a:extLst>
          </p:cNvPr>
          <p:cNvSpPr/>
          <p:nvPr/>
        </p:nvSpPr>
        <p:spPr>
          <a:xfrm>
            <a:off x="-18673" y="1107844"/>
            <a:ext cx="38214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/>
              <a:t>Family Support Services, Waimea</a:t>
            </a:r>
          </a:p>
          <a:p>
            <a:pPr algn="r"/>
            <a:r>
              <a:rPr lang="en-US" sz="1600" dirty="0"/>
              <a:t>Hawaii Behavioral Health, Waimea</a:t>
            </a:r>
          </a:p>
        </p:txBody>
      </p:sp>
      <p:sp>
        <p:nvSpPr>
          <p:cNvPr id="104" name="5-Point Star 103">
            <a:extLst>
              <a:ext uri="{FF2B5EF4-FFF2-40B4-BE49-F238E27FC236}">
                <a16:creationId xmlns:a16="http://schemas.microsoft.com/office/drawing/2014/main" id="{A76DDE55-744E-3D4F-8DE9-B887F9ACEF9A}"/>
              </a:ext>
            </a:extLst>
          </p:cNvPr>
          <p:cNvSpPr/>
          <p:nvPr/>
        </p:nvSpPr>
        <p:spPr>
          <a:xfrm>
            <a:off x="5135512" y="1523614"/>
            <a:ext cx="478465" cy="478465"/>
          </a:xfrm>
          <a:prstGeom prst="star5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5" name="5-Point Star 104">
            <a:extLst>
              <a:ext uri="{FF2B5EF4-FFF2-40B4-BE49-F238E27FC236}">
                <a16:creationId xmlns:a16="http://schemas.microsoft.com/office/drawing/2014/main" id="{14934036-4197-724F-930E-22BACEE62A9D}"/>
              </a:ext>
            </a:extLst>
          </p:cNvPr>
          <p:cNvSpPr/>
          <p:nvPr/>
        </p:nvSpPr>
        <p:spPr>
          <a:xfrm>
            <a:off x="7754292" y="2624399"/>
            <a:ext cx="478465" cy="478465"/>
          </a:xfrm>
          <a:prstGeom prst="star5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43DA462B-4E4F-F149-8FC8-5C187F8B5534}"/>
              </a:ext>
            </a:extLst>
          </p:cNvPr>
          <p:cNvSpPr txBox="1"/>
          <p:nvPr/>
        </p:nvSpPr>
        <p:spPr>
          <a:xfrm>
            <a:off x="-26975" y="6434621"/>
            <a:ext cx="10076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Population Hawaii County: </a:t>
            </a:r>
            <a:r>
              <a:rPr lang="en-US" b="1" dirty="0"/>
              <a:t>196,325 </a:t>
            </a:r>
            <a:r>
              <a:rPr lang="en-US" sz="1400" dirty="0"/>
              <a:t>(13% of the State, ACS 2017</a:t>
            </a:r>
            <a:r>
              <a:rPr lang="en-US" sz="1400"/>
              <a:t>)            Children </a:t>
            </a:r>
            <a:r>
              <a:rPr lang="en-US" sz="1400" dirty="0"/>
              <a:t>0-4 years: </a:t>
            </a:r>
            <a:r>
              <a:rPr lang="en-US" sz="1400" b="1" dirty="0"/>
              <a:t>12,113 </a:t>
            </a:r>
            <a:r>
              <a:rPr lang="en-US" b="1" dirty="0"/>
              <a:t> </a:t>
            </a:r>
            <a:r>
              <a:rPr lang="en-US" sz="1400" b="1" dirty="0"/>
              <a:t>(13</a:t>
            </a:r>
            <a:r>
              <a:rPr lang="en-US" sz="1400" dirty="0"/>
              <a:t>% of the State, ACS 2017)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3077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riangle 84"/>
          <p:cNvSpPr/>
          <p:nvPr/>
        </p:nvSpPr>
        <p:spPr>
          <a:xfrm flipV="1">
            <a:off x="4743469" y="663706"/>
            <a:ext cx="655114" cy="5883304"/>
          </a:xfrm>
          <a:prstGeom prst="triangle">
            <a:avLst>
              <a:gd name="adj" fmla="val 56818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4130904" y="6555020"/>
            <a:ext cx="1932875" cy="27970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6196847" y="6566861"/>
            <a:ext cx="1787899" cy="27970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8097468" y="6568069"/>
            <a:ext cx="1953049" cy="27970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10219172" y="6561651"/>
            <a:ext cx="1959003" cy="27970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riangle 83"/>
          <p:cNvSpPr/>
          <p:nvPr/>
        </p:nvSpPr>
        <p:spPr>
          <a:xfrm flipV="1">
            <a:off x="2662296" y="657292"/>
            <a:ext cx="655114" cy="5889718"/>
          </a:xfrm>
          <a:prstGeom prst="triangle">
            <a:avLst>
              <a:gd name="adj" fmla="val 60064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riangle 87"/>
          <p:cNvSpPr/>
          <p:nvPr/>
        </p:nvSpPr>
        <p:spPr>
          <a:xfrm flipV="1">
            <a:off x="10925762" y="663706"/>
            <a:ext cx="655114" cy="5883302"/>
          </a:xfrm>
          <a:prstGeom prst="triangle">
            <a:avLst>
              <a:gd name="adj" fmla="val 56818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riangle 86"/>
          <p:cNvSpPr/>
          <p:nvPr/>
        </p:nvSpPr>
        <p:spPr>
          <a:xfrm flipV="1">
            <a:off x="8837251" y="692599"/>
            <a:ext cx="655114" cy="5854409"/>
          </a:xfrm>
          <a:prstGeom prst="triangle">
            <a:avLst>
              <a:gd name="adj" fmla="val 56818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riangle 85"/>
          <p:cNvSpPr/>
          <p:nvPr/>
        </p:nvSpPr>
        <p:spPr>
          <a:xfrm flipV="1">
            <a:off x="6790360" y="686568"/>
            <a:ext cx="655114" cy="5860441"/>
          </a:xfrm>
          <a:prstGeom prst="triangle">
            <a:avLst>
              <a:gd name="adj" fmla="val 56818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riangle 76"/>
          <p:cNvSpPr/>
          <p:nvPr/>
        </p:nvSpPr>
        <p:spPr>
          <a:xfrm flipV="1">
            <a:off x="598264" y="643399"/>
            <a:ext cx="655114" cy="6211387"/>
          </a:xfrm>
          <a:prstGeom prst="triangle">
            <a:avLst>
              <a:gd name="adj" fmla="val 56818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10219172" y="4784796"/>
            <a:ext cx="1953050" cy="33267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8097467" y="4784796"/>
            <a:ext cx="1953050" cy="33267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200350" y="4784796"/>
            <a:ext cx="1816480" cy="33267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2053192" y="4784796"/>
            <a:ext cx="1953050" cy="33267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-8007" y="4784796"/>
            <a:ext cx="1953050" cy="33267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991917" y="567629"/>
            <a:ext cx="213455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/>
              <a:t>Easterseals</a:t>
            </a:r>
            <a:endParaRPr lang="en-US" sz="1600" b="1" dirty="0"/>
          </a:p>
          <a:p>
            <a:pPr algn="ctr"/>
            <a:r>
              <a:rPr lang="en-US" sz="1600" b="1" dirty="0"/>
              <a:t>Hawaii</a:t>
            </a:r>
          </a:p>
          <a:p>
            <a:pPr algn="ctr"/>
            <a:r>
              <a:rPr lang="en-US" sz="1600" dirty="0"/>
              <a:t>(birth-3);</a:t>
            </a:r>
          </a:p>
          <a:p>
            <a:pPr algn="ctr"/>
            <a:r>
              <a:rPr lang="en-US" sz="1600" b="1" dirty="0"/>
              <a:t>DOE Early Learning</a:t>
            </a:r>
          </a:p>
          <a:p>
            <a:pPr algn="ctr"/>
            <a:r>
              <a:rPr lang="en-US" sz="1600" dirty="0"/>
              <a:t>(3-5)</a:t>
            </a:r>
          </a:p>
        </p:txBody>
      </p:sp>
      <p:sp>
        <p:nvSpPr>
          <p:cNvPr id="64" name="Rectangle 63"/>
          <p:cNvSpPr/>
          <p:nvPr/>
        </p:nvSpPr>
        <p:spPr>
          <a:xfrm>
            <a:off x="2021612" y="6575078"/>
            <a:ext cx="1981615" cy="27970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10219172" y="5665070"/>
            <a:ext cx="1953050" cy="3140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10219172" y="5211489"/>
            <a:ext cx="1953050" cy="3618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8097467" y="5665070"/>
            <a:ext cx="1953050" cy="3142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8097467" y="5211489"/>
            <a:ext cx="1953050" cy="3618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6200350" y="5211489"/>
            <a:ext cx="1816480" cy="31656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2053192" y="5665070"/>
            <a:ext cx="1953050" cy="3140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2053192" y="5211489"/>
            <a:ext cx="1953050" cy="3618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025681" y="4789393"/>
            <a:ext cx="197754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Typical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1 Standard Deviation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2 Standard Deviations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179894" y="6547649"/>
            <a:ext cx="1775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Discuss with Family</a:t>
            </a:r>
          </a:p>
        </p:txBody>
      </p:sp>
      <p:sp>
        <p:nvSpPr>
          <p:cNvPr id="45" name="Rectangle 44"/>
          <p:cNvSpPr/>
          <p:nvPr/>
        </p:nvSpPr>
        <p:spPr>
          <a:xfrm>
            <a:off x="-8007" y="5665070"/>
            <a:ext cx="1953050" cy="3140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-8007" y="5211489"/>
            <a:ext cx="1953050" cy="3618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1847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Hawaii County Resource and Developmental Screening Map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-8007" y="2034993"/>
            <a:ext cx="19530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Well-child Visit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60884" y="2034993"/>
            <a:ext cx="1913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Family Enrolls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73034" y="2484611"/>
            <a:ext cx="19379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Parent, caregiver, medical home, child care provider, family member has concerns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153401" y="2034993"/>
            <a:ext cx="18971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Family Enrolls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219172" y="2034993"/>
            <a:ext cx="19209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Family Enrolls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0" y="4789393"/>
            <a:ext cx="194504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Typical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Near Cut Off 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Referral Range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99966" y="4789393"/>
            <a:ext cx="18168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On Target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Follow up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153401" y="4789393"/>
            <a:ext cx="18971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Typical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Monitoring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At risk for delay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122336" y="4789393"/>
            <a:ext cx="201780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Typical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Monitoring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At risk for delay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199966" y="2034993"/>
            <a:ext cx="17816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Family Enrolls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125783" y="6547649"/>
            <a:ext cx="1902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Discuss with Family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199966" y="6547649"/>
            <a:ext cx="17816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Discuss with Family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153401" y="6547649"/>
            <a:ext cx="18971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Discuss with Family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0219172" y="6547649"/>
            <a:ext cx="19209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Discuss with Family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3284830"/>
            <a:ext cx="19450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Screening (9,18,24,36 months); surveillance at every visit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060884" y="3284830"/>
            <a:ext cx="17620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ASQ-3 &amp; ASQ-SE regularly, and as needed based on clinical judgment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99966" y="3284830"/>
            <a:ext cx="17816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ASQ-3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153401" y="3284829"/>
            <a:ext cx="1897116" cy="533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Parents complete ASQ with Keiki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219172" y="3284830"/>
            <a:ext cx="19209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ASQ-3 &amp; ASQ-SE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550045"/>
            <a:ext cx="19450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Medical Home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71063" y="579020"/>
            <a:ext cx="22336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Child and Family Services; Public Health Nursing; Family Support Services</a:t>
            </a:r>
          </a:p>
          <a:p>
            <a:pPr algn="ctr"/>
            <a:r>
              <a:rPr lang="en-US" sz="1600" dirty="0"/>
              <a:t>(Home visiting, birth-3)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56006" y="585213"/>
            <a:ext cx="19104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/>
              <a:t>Hiilei</a:t>
            </a:r>
            <a:r>
              <a:rPr lang="en-US" sz="1600" b="1" dirty="0"/>
              <a:t> </a:t>
            </a:r>
          </a:p>
          <a:p>
            <a:pPr algn="ctr"/>
            <a:r>
              <a:rPr lang="en-US" sz="1600" dirty="0"/>
              <a:t>(Child not eligible for Early Intervention, Caregiver concern)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097467" y="585213"/>
            <a:ext cx="20336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Child and Family Services; Family Support Services</a:t>
            </a:r>
          </a:p>
          <a:p>
            <a:pPr algn="ctr"/>
            <a:r>
              <a:rPr lang="en-US" sz="1600" dirty="0"/>
              <a:t>(Early Head Start, Head Start)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251255" y="576421"/>
            <a:ext cx="19209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DOH Children with Special Health Needs Program </a:t>
            </a:r>
            <a:r>
              <a:rPr lang="en-US" sz="1600" dirty="0"/>
              <a:t>(early intervention, birth to </a:t>
            </a:r>
            <a:r>
              <a:rPr lang="en-US" sz="1600"/>
              <a:t>age 20)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47898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riangle 110"/>
          <p:cNvSpPr/>
          <p:nvPr/>
        </p:nvSpPr>
        <p:spPr>
          <a:xfrm flipV="1">
            <a:off x="2662296" y="657292"/>
            <a:ext cx="655114" cy="5134286"/>
          </a:xfrm>
          <a:prstGeom prst="triangle">
            <a:avLst>
              <a:gd name="adj" fmla="val 60064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Triangle 111"/>
          <p:cNvSpPr/>
          <p:nvPr/>
        </p:nvSpPr>
        <p:spPr>
          <a:xfrm flipV="1">
            <a:off x="10883230" y="663705"/>
            <a:ext cx="655114" cy="5227789"/>
          </a:xfrm>
          <a:prstGeom prst="triangle">
            <a:avLst>
              <a:gd name="adj" fmla="val 43834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Triangle 112"/>
          <p:cNvSpPr/>
          <p:nvPr/>
        </p:nvSpPr>
        <p:spPr>
          <a:xfrm flipV="1">
            <a:off x="8794719" y="692599"/>
            <a:ext cx="655114" cy="3076490"/>
          </a:xfrm>
          <a:prstGeom prst="triangle">
            <a:avLst>
              <a:gd name="adj" fmla="val 56818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Triangle 113"/>
          <p:cNvSpPr/>
          <p:nvPr/>
        </p:nvSpPr>
        <p:spPr>
          <a:xfrm flipV="1">
            <a:off x="4679671" y="663706"/>
            <a:ext cx="655114" cy="5883304"/>
          </a:xfrm>
          <a:prstGeom prst="triangle">
            <a:avLst>
              <a:gd name="adj" fmla="val 56818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Triangle 114"/>
          <p:cNvSpPr/>
          <p:nvPr/>
        </p:nvSpPr>
        <p:spPr>
          <a:xfrm flipV="1">
            <a:off x="6673401" y="686568"/>
            <a:ext cx="655114" cy="3094066"/>
          </a:xfrm>
          <a:prstGeom prst="triangle">
            <a:avLst>
              <a:gd name="adj" fmla="val 56818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4105652" y="1757445"/>
            <a:ext cx="1817706" cy="27970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5981452" y="1781535"/>
            <a:ext cx="2010756" cy="27970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8060467" y="1764643"/>
            <a:ext cx="1968964" cy="27970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10114959" y="1757445"/>
            <a:ext cx="2031625" cy="27970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Triangle 115"/>
          <p:cNvSpPr/>
          <p:nvPr/>
        </p:nvSpPr>
        <p:spPr>
          <a:xfrm flipV="1">
            <a:off x="598264" y="643398"/>
            <a:ext cx="655114" cy="5248095"/>
          </a:xfrm>
          <a:prstGeom prst="triangle">
            <a:avLst>
              <a:gd name="adj" fmla="val 60064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Hexagon 90"/>
          <p:cNvSpPr/>
          <p:nvPr/>
        </p:nvSpPr>
        <p:spPr>
          <a:xfrm>
            <a:off x="4128002" y="2109674"/>
            <a:ext cx="1700976" cy="4006227"/>
          </a:xfrm>
          <a:prstGeom prst="hexagon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2080051" y="3792178"/>
            <a:ext cx="1953050" cy="3837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014200" y="3780634"/>
            <a:ext cx="2030797" cy="3953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8085548" y="3774861"/>
            <a:ext cx="2030797" cy="8222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10156896" y="3780634"/>
            <a:ext cx="2030797" cy="10288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8702" y="3797949"/>
            <a:ext cx="2030797" cy="3785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2071349" y="2785977"/>
            <a:ext cx="1953050" cy="6635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6005498" y="2773197"/>
            <a:ext cx="2030797" cy="64786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8076846" y="2773197"/>
            <a:ext cx="2030797" cy="52626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10148194" y="2773197"/>
            <a:ext cx="2030797" cy="52284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0" y="2786723"/>
            <a:ext cx="2030797" cy="3634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2071349" y="2094178"/>
            <a:ext cx="1953050" cy="59673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6005498" y="2082634"/>
            <a:ext cx="2030797" cy="6082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8076846" y="2076862"/>
            <a:ext cx="2030797" cy="6140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10148194" y="2071090"/>
            <a:ext cx="2030797" cy="6198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0" y="2099950"/>
            <a:ext cx="2030797" cy="5909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8701" y="3240549"/>
            <a:ext cx="2022096" cy="48061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2030798" y="1764644"/>
            <a:ext cx="1987914" cy="27970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1925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Hawaii County Resource and Developmental Screening Map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953" y="3200198"/>
            <a:ext cx="194265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Share Results &amp; Discuss with Family</a:t>
            </a:r>
          </a:p>
          <a:p>
            <a:pPr algn="ctr"/>
            <a:endParaRPr lang="en-US" sz="1400" b="1" dirty="0"/>
          </a:p>
          <a:p>
            <a:pPr algn="ctr"/>
            <a:r>
              <a:rPr lang="en-US" sz="1600" b="1" dirty="0"/>
              <a:t>Referral</a:t>
            </a:r>
            <a:endParaRPr lang="en-US" sz="1400" b="1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2183974" y="1775277"/>
            <a:ext cx="16389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/>
              <a:t>Discuss with Family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23015" y="1775277"/>
            <a:ext cx="19740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/>
              <a:t>Discuss with Family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153401" y="1775277"/>
            <a:ext cx="16660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/>
              <a:t>Discuss with Family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122336" y="1775277"/>
            <a:ext cx="16583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/>
              <a:t>Discuss with Family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5493" y="2099950"/>
            <a:ext cx="19553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Provide anticipatory guidance &amp; Resources.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Monitor development.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206584" y="2099950"/>
            <a:ext cx="17061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Typical. </a:t>
            </a:r>
          </a:p>
          <a:p>
            <a:pPr algn="ctr"/>
            <a:endParaRPr lang="en-US" sz="1400" dirty="0"/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Administer at next level, focus on child development.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44796" y="2099950"/>
            <a:ext cx="19543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Families discontinue. Child ages out.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Activities sent to parents, screen at next interval.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128445" y="2099950"/>
            <a:ext cx="194419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Typical.</a:t>
            </a:r>
          </a:p>
          <a:p>
            <a:pPr algn="ctr"/>
            <a:endParaRPr lang="en-US" sz="1400" dirty="0"/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Following screening schedule.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122336" y="2099950"/>
            <a:ext cx="2006957" cy="1196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Typical.</a:t>
            </a:r>
          </a:p>
          <a:p>
            <a:pPr algn="ctr"/>
            <a:endParaRPr lang="en-US" sz="1400" dirty="0"/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Following screening schedule.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65543" y="4508548"/>
            <a:ext cx="167397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Loop back to Surveillance. 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Follow-up with referral.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933227" y="5891495"/>
            <a:ext cx="21960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If eligible for services EHS staff integrates IFSP goas in EHS Family Partnership Agreement (FP)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096000" y="1775277"/>
            <a:ext cx="17816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/>
              <a:t>Discuss with Family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116732" y="5791578"/>
            <a:ext cx="1775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Receives Evaluation Results if Parent signs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110825" y="5077410"/>
            <a:ext cx="17713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EVALUATION</a:t>
            </a:r>
            <a:endParaRPr lang="en-US" sz="14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083571" y="2179938"/>
            <a:ext cx="178166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DOH/EI</a:t>
            </a:r>
          </a:p>
          <a:p>
            <a:pPr algn="ctr"/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Referrals</a:t>
            </a:r>
          </a:p>
          <a:p>
            <a:pPr algn="ctr"/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(Birth-3)</a:t>
            </a:r>
          </a:p>
          <a:p>
            <a:pPr algn="ctr"/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DOE Referrals (3-5)</a:t>
            </a:r>
          </a:p>
          <a:p>
            <a:pPr algn="ctr"/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Child</a:t>
            </a:r>
          </a:p>
          <a:p>
            <a:pPr algn="ctr"/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Referred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912768" y="6115902"/>
            <a:ext cx="21971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Eligible for Services</a:t>
            </a:r>
          </a:p>
          <a:p>
            <a:pPr algn="ctr"/>
            <a:r>
              <a:rPr lang="en-US" sz="1400" b="1" dirty="0"/>
              <a:t>OR</a:t>
            </a:r>
          </a:p>
          <a:p>
            <a:pPr algn="ctr"/>
            <a:r>
              <a:rPr lang="en-US" sz="1400" b="1" dirty="0"/>
              <a:t>Not Eligible for Services</a:t>
            </a:r>
          </a:p>
          <a:p>
            <a:pPr algn="ctr"/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6044796" y="3842055"/>
            <a:ext cx="19630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Referral</a:t>
            </a:r>
            <a:endParaRPr lang="en-US" sz="1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128445" y="3827709"/>
            <a:ext cx="19791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Referral</a:t>
            </a:r>
            <a:r>
              <a:rPr lang="en-US" sz="1600" dirty="0"/>
              <a:t> </a:t>
            </a:r>
            <a:r>
              <a:rPr lang="en-US" sz="1400"/>
              <a:t>to EI/Part C,  </a:t>
            </a:r>
            <a:r>
              <a:rPr lang="en-US" sz="1400" dirty="0"/>
              <a:t>health care provider, community agency.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0169039" y="3839373"/>
            <a:ext cx="2009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Referral</a:t>
            </a:r>
            <a:r>
              <a:rPr lang="en-US" sz="1600" dirty="0"/>
              <a:t> </a:t>
            </a:r>
            <a:r>
              <a:rPr lang="en-US" sz="1400" dirty="0"/>
              <a:t>to EI/Part C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65543" y="5791578"/>
            <a:ext cx="1775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Receives Evaluation Results if Parent signs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116732" y="3837869"/>
            <a:ext cx="17734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Referral</a:t>
            </a:r>
            <a:r>
              <a:rPr lang="en-US" sz="1600" dirty="0"/>
              <a:t> </a:t>
            </a:r>
            <a:r>
              <a:rPr lang="en-US" sz="1400" dirty="0"/>
              <a:t>to EI/Part C</a:t>
            </a:r>
          </a:p>
        </p:txBody>
      </p:sp>
      <p:cxnSp>
        <p:nvCxnSpPr>
          <p:cNvPr id="81" name="Straight Arrow Connector 80"/>
          <p:cNvCxnSpPr/>
          <p:nvPr/>
        </p:nvCxnSpPr>
        <p:spPr>
          <a:xfrm>
            <a:off x="2030797" y="4190479"/>
            <a:ext cx="2469310" cy="187184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V="1">
            <a:off x="4023375" y="3583634"/>
            <a:ext cx="277077" cy="224900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H="1" flipV="1">
            <a:off x="5639068" y="3575477"/>
            <a:ext cx="396968" cy="218260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H="1" flipV="1">
            <a:off x="5445177" y="4210566"/>
            <a:ext cx="2631669" cy="384911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flipH="1">
            <a:off x="5291188" y="4809524"/>
            <a:ext cx="4772860" cy="6942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stCxn id="39" idx="2"/>
          </p:cNvCxnSpPr>
          <p:nvPr/>
        </p:nvCxnSpPr>
        <p:spPr>
          <a:xfrm>
            <a:off x="4996484" y="5415964"/>
            <a:ext cx="25288" cy="1344958"/>
          </a:xfrm>
          <a:prstGeom prst="straightConnector1">
            <a:avLst/>
          </a:prstGeom>
          <a:ln w="180975">
            <a:solidFill>
              <a:srgbClr val="7030A0">
                <a:alpha val="4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347650" y="5464488"/>
            <a:ext cx="1291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RESULTS OF</a:t>
            </a:r>
          </a:p>
          <a:p>
            <a:pPr algn="ctr"/>
            <a:r>
              <a:rPr lang="en-US" sz="1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EVAL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DB8869B-6BF1-0049-A4AF-0AEEC36B94DA}"/>
              </a:ext>
            </a:extLst>
          </p:cNvPr>
          <p:cNvSpPr txBox="1"/>
          <p:nvPr/>
        </p:nvSpPr>
        <p:spPr>
          <a:xfrm>
            <a:off x="0" y="480050"/>
            <a:ext cx="19450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Medical Home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EE2B1B6-F0CF-604A-9CAB-A95795B6D476}"/>
              </a:ext>
            </a:extLst>
          </p:cNvPr>
          <p:cNvSpPr txBox="1"/>
          <p:nvPr/>
        </p:nvSpPr>
        <p:spPr>
          <a:xfrm>
            <a:off x="8097466" y="480050"/>
            <a:ext cx="20248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Child and Family Services; Family Support Services</a:t>
            </a:r>
          </a:p>
          <a:p>
            <a:pPr algn="ctr"/>
            <a:r>
              <a:rPr lang="en-US" sz="1600" dirty="0"/>
              <a:t>(Early Head Start, Head Start)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5EF02861-987E-6C4A-A59F-8E571F5FE4E4}"/>
              </a:ext>
            </a:extLst>
          </p:cNvPr>
          <p:cNvSpPr txBox="1"/>
          <p:nvPr/>
        </p:nvSpPr>
        <p:spPr>
          <a:xfrm>
            <a:off x="10251255" y="444536"/>
            <a:ext cx="19209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DOH Children with Special Health Needs Program </a:t>
            </a:r>
            <a:r>
              <a:rPr lang="en-US" sz="1600" dirty="0"/>
              <a:t>(early intervention, birth to age 20)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274CACA0-B65E-F24B-B92F-2EA1755C0432}"/>
              </a:ext>
            </a:extLst>
          </p:cNvPr>
          <p:cNvSpPr txBox="1"/>
          <p:nvPr/>
        </p:nvSpPr>
        <p:spPr>
          <a:xfrm>
            <a:off x="3956749" y="488496"/>
            <a:ext cx="213455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/>
              <a:t>Easterseals</a:t>
            </a:r>
            <a:endParaRPr lang="en-US" sz="1600" b="1" dirty="0"/>
          </a:p>
          <a:p>
            <a:pPr algn="ctr"/>
            <a:r>
              <a:rPr lang="en-US" sz="1600" b="1" dirty="0"/>
              <a:t>Hawaii</a:t>
            </a:r>
          </a:p>
          <a:p>
            <a:pPr algn="ctr"/>
            <a:r>
              <a:rPr lang="en-US" sz="1600" dirty="0"/>
              <a:t>(birth-3);</a:t>
            </a:r>
          </a:p>
          <a:p>
            <a:pPr algn="ctr"/>
            <a:r>
              <a:rPr lang="en-US" sz="1600" b="1" dirty="0"/>
              <a:t>DOE Early Learning</a:t>
            </a:r>
          </a:p>
          <a:p>
            <a:pPr algn="ctr"/>
            <a:r>
              <a:rPr lang="en-US" sz="1600" dirty="0"/>
              <a:t>(3-5)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1559448C-3897-454F-9CDA-89C15136BB2C}"/>
              </a:ext>
            </a:extLst>
          </p:cNvPr>
          <p:cNvSpPr txBox="1"/>
          <p:nvPr/>
        </p:nvSpPr>
        <p:spPr>
          <a:xfrm>
            <a:off x="1871063" y="482303"/>
            <a:ext cx="22336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Child and Family Services; Public Health Nursing; Family Support Services</a:t>
            </a:r>
          </a:p>
          <a:p>
            <a:pPr algn="ctr"/>
            <a:r>
              <a:rPr lang="en-US" sz="1600" dirty="0"/>
              <a:t>(Home visiting, birth-3)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7BD0649F-0B2C-FF4F-903A-D1F9A199A8E2}"/>
              </a:ext>
            </a:extLst>
          </p:cNvPr>
          <p:cNvSpPr txBox="1"/>
          <p:nvPr/>
        </p:nvSpPr>
        <p:spPr>
          <a:xfrm>
            <a:off x="6050497" y="488496"/>
            <a:ext cx="19104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/>
              <a:t>Hiilei</a:t>
            </a:r>
            <a:r>
              <a:rPr lang="en-US" sz="1600" b="1" dirty="0"/>
              <a:t> </a:t>
            </a:r>
          </a:p>
          <a:p>
            <a:pPr algn="ctr"/>
            <a:r>
              <a:rPr lang="en-US" sz="1600" dirty="0"/>
              <a:t>(Child not eligible for Early Intervention, Caregiver concern)</a:t>
            </a:r>
          </a:p>
        </p:txBody>
      </p:sp>
    </p:spTree>
    <p:extLst>
      <p:ext uri="{BB962C8B-B14F-4D97-AF65-F5344CB8AC3E}">
        <p14:creationId xmlns:p14="http://schemas.microsoft.com/office/powerpoint/2010/main" val="1217210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F54B9-0CB9-7540-A51C-69F6722AB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n-US" sz="3600" b="1" dirty="0"/>
              <a:t>Big Island Providers: </a:t>
            </a:r>
            <a:r>
              <a:rPr lang="en-US" sz="4000" b="1" dirty="0">
                <a:latin typeface="+mn-lt"/>
              </a:rPr>
              <a:t>Department of Health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9A156B-32AE-9C42-A755-9AC558D7EEC1}"/>
              </a:ext>
            </a:extLst>
          </p:cNvPr>
          <p:cNvSpPr/>
          <p:nvPr/>
        </p:nvSpPr>
        <p:spPr>
          <a:xfrm>
            <a:off x="781514" y="1837032"/>
            <a:ext cx="5015776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/>
              <a:t>Children with Special Health Needs Program</a:t>
            </a:r>
          </a:p>
          <a:p>
            <a:endParaRPr lang="en-US" sz="1200" b="1" i="1" dirty="0"/>
          </a:p>
          <a:p>
            <a:endParaRPr lang="en-US" sz="1200" b="1" i="1" dirty="0"/>
          </a:p>
          <a:p>
            <a:pPr lvl="0"/>
            <a:r>
              <a:rPr lang="en-US" b="1" dirty="0"/>
              <a:t>Hilo</a:t>
            </a:r>
          </a:p>
          <a:p>
            <a:pPr lvl="0"/>
            <a:r>
              <a:rPr lang="en-US" dirty="0"/>
              <a:t>75 </a:t>
            </a:r>
            <a:r>
              <a:rPr lang="en-US" dirty="0" err="1"/>
              <a:t>Aupuni</a:t>
            </a:r>
            <a:r>
              <a:rPr lang="en-US" dirty="0"/>
              <a:t> Street #201, Hilo, HI 96720</a:t>
            </a:r>
          </a:p>
          <a:p>
            <a:pPr lvl="0"/>
            <a:r>
              <a:rPr lang="en-US" dirty="0"/>
              <a:t>Ph 974-4288</a:t>
            </a:r>
          </a:p>
          <a:p>
            <a:pPr lvl="0"/>
            <a:endParaRPr lang="en-US" dirty="0"/>
          </a:p>
          <a:p>
            <a:pPr lvl="0"/>
            <a:r>
              <a:rPr lang="en-US" b="1" dirty="0"/>
              <a:t>Kona</a:t>
            </a:r>
          </a:p>
          <a:p>
            <a:pPr lvl="0"/>
            <a:r>
              <a:rPr lang="en-US" dirty="0"/>
              <a:t>79-1015 </a:t>
            </a:r>
            <a:r>
              <a:rPr lang="en-US" dirty="0" err="1"/>
              <a:t>Haukapila</a:t>
            </a:r>
            <a:r>
              <a:rPr lang="en-US" dirty="0"/>
              <a:t> Street, Kealakekua, HI 96750</a:t>
            </a:r>
          </a:p>
          <a:p>
            <a:pPr lvl="0"/>
            <a:r>
              <a:rPr lang="en-US" dirty="0"/>
              <a:t>Ph 322-4882</a:t>
            </a:r>
          </a:p>
          <a:p>
            <a:pPr lvl="0"/>
            <a:endParaRPr lang="en-US" dirty="0"/>
          </a:p>
          <a:p>
            <a:pPr lvl="0"/>
            <a:endParaRPr lang="en-US" altLang="en-US" dirty="0">
              <a:cs typeface="arial" panose="020B0604020202020204" pitchFamily="34" charset="0"/>
            </a:endParaRPr>
          </a:p>
          <a:p>
            <a:endParaRPr lang="en-US" sz="2000" b="1" i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FD98658-6588-CF4B-BB05-7C0DF15711B7}"/>
              </a:ext>
            </a:extLst>
          </p:cNvPr>
          <p:cNvSpPr txBox="1">
            <a:spLocks/>
          </p:cNvSpPr>
          <p:nvPr/>
        </p:nvSpPr>
        <p:spPr>
          <a:xfrm>
            <a:off x="6394712" y="1810819"/>
            <a:ext cx="5418792" cy="33893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i="1" dirty="0" err="1">
                <a:latin typeface="+mn-lt"/>
              </a:rPr>
              <a:t>Hiilei</a:t>
            </a:r>
            <a:r>
              <a:rPr lang="en-US" sz="2400" b="1" i="1" dirty="0">
                <a:latin typeface="+mn-lt"/>
              </a:rPr>
              <a:t> Hawaii</a:t>
            </a:r>
            <a:br>
              <a:rPr lang="en-US" sz="1800" b="1" dirty="0">
                <a:latin typeface="+mn-lt"/>
              </a:rPr>
            </a:br>
            <a:r>
              <a:rPr lang="en-US" sz="1800" dirty="0" err="1">
                <a:solidFill>
                  <a:srgbClr val="333333"/>
                </a:solidFill>
                <a:latin typeface="+mn-lt"/>
              </a:rPr>
              <a:t>Hilopa‘a</a:t>
            </a:r>
            <a:r>
              <a:rPr lang="en-US" sz="1800" dirty="0">
                <a:solidFill>
                  <a:srgbClr val="333333"/>
                </a:solidFill>
                <a:latin typeface="+mn-lt"/>
              </a:rPr>
              <a:t> Family to Family Health Information Center:</a:t>
            </a:r>
            <a:br>
              <a:rPr lang="en-US" sz="1800" dirty="0">
                <a:latin typeface="+mn-lt"/>
              </a:rPr>
            </a:b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	</a:t>
            </a:r>
            <a:r>
              <a:rPr lang="en-US" sz="1800" b="1" dirty="0">
                <a:solidFill>
                  <a:srgbClr val="333333"/>
                </a:solidFill>
                <a:latin typeface="+mn-lt"/>
              </a:rPr>
              <a:t>Hilo:	974-4288</a:t>
            </a:r>
          </a:p>
          <a:p>
            <a:r>
              <a:rPr lang="en-US" sz="1800" b="1" dirty="0">
                <a:solidFill>
                  <a:srgbClr val="333333"/>
                </a:solidFill>
                <a:latin typeface="+mn-lt"/>
              </a:rPr>
              <a:t>	Kona:	322-4882</a:t>
            </a:r>
          </a:p>
          <a:p>
            <a:endParaRPr lang="en-US" sz="1800" b="1" dirty="0">
              <a:solidFill>
                <a:srgbClr val="333333"/>
              </a:solidFill>
              <a:latin typeface="+mn-lt"/>
            </a:endParaRPr>
          </a:p>
          <a:p>
            <a:endParaRPr lang="en-US" sz="2400" b="1" i="1" dirty="0">
              <a:latin typeface="+mn-lt"/>
            </a:endParaRPr>
          </a:p>
          <a:p>
            <a:r>
              <a:rPr lang="en-US" sz="2400" b="1" i="1" dirty="0">
                <a:latin typeface="+mn-lt"/>
              </a:rPr>
              <a:t>Public Health Nursing</a:t>
            </a:r>
          </a:p>
          <a:p>
            <a:endParaRPr lang="en-US" sz="1800" dirty="0"/>
          </a:p>
          <a:p>
            <a:r>
              <a:rPr lang="en-US" sz="1800" dirty="0"/>
              <a:t>	</a:t>
            </a:r>
            <a:r>
              <a:rPr lang="en-US" sz="1800" b="1" dirty="0">
                <a:latin typeface="+mn-lt"/>
              </a:rPr>
              <a:t>Hilo: 	974-6025</a:t>
            </a:r>
          </a:p>
          <a:p>
            <a:r>
              <a:rPr lang="en-US" sz="1800" b="1" dirty="0">
                <a:latin typeface="+mn-lt"/>
              </a:rPr>
              <a:t>	Kona: 	322-1500</a:t>
            </a:r>
          </a:p>
          <a:p>
            <a:endParaRPr lang="en-US" sz="1800" b="1" dirty="0">
              <a:latin typeface="+mn-lt"/>
            </a:endParaRPr>
          </a:p>
        </p:txBody>
      </p:sp>
      <p:sp>
        <p:nvSpPr>
          <p:cNvPr id="8" name="5-Point Star 7">
            <a:extLst>
              <a:ext uri="{FF2B5EF4-FFF2-40B4-BE49-F238E27FC236}">
                <a16:creationId xmlns:a16="http://schemas.microsoft.com/office/drawing/2014/main" id="{CFE4A48F-F6E0-824B-B44C-DA0691050359}"/>
              </a:ext>
            </a:extLst>
          </p:cNvPr>
          <p:cNvSpPr/>
          <p:nvPr/>
        </p:nvSpPr>
        <p:spPr>
          <a:xfrm>
            <a:off x="76115" y="124436"/>
            <a:ext cx="1076689" cy="1076689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536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8B157-D271-524C-BAC4-B84B30294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024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+mn-lt"/>
              </a:rPr>
              <a:t>Big Island Service Providers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4DA351-7489-C94B-B138-FB473539AEE6}"/>
              </a:ext>
            </a:extLst>
          </p:cNvPr>
          <p:cNvSpPr/>
          <p:nvPr/>
        </p:nvSpPr>
        <p:spPr>
          <a:xfrm>
            <a:off x="634081" y="1546642"/>
            <a:ext cx="5296199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err="1"/>
              <a:t>Easterseals</a:t>
            </a:r>
            <a:r>
              <a:rPr lang="en-US" sz="2000" b="1" i="1" dirty="0"/>
              <a:t> Hawaii—East</a:t>
            </a:r>
            <a:endParaRPr lang="en-US" sz="1600" dirty="0"/>
          </a:p>
          <a:p>
            <a:r>
              <a:rPr lang="en-US" sz="1600" dirty="0"/>
              <a:t>	</a:t>
            </a:r>
          </a:p>
          <a:p>
            <a:r>
              <a:rPr lang="en-US" sz="1600" dirty="0"/>
              <a:t>	16-204 </a:t>
            </a:r>
            <a:r>
              <a:rPr lang="en-US" sz="1600" dirty="0" err="1"/>
              <a:t>Melekahiwa</a:t>
            </a:r>
            <a:r>
              <a:rPr lang="en-US" sz="1600" dirty="0"/>
              <a:t> Pl # 3, Keaau, HI 96749</a:t>
            </a:r>
          </a:p>
          <a:p>
            <a:r>
              <a:rPr lang="en-US" sz="1600" dirty="0"/>
              <a:t>	Ph 961-3716</a:t>
            </a:r>
          </a:p>
          <a:p>
            <a:endParaRPr lang="en-US" sz="1600" dirty="0"/>
          </a:p>
          <a:p>
            <a:r>
              <a:rPr lang="en-US" sz="1600" dirty="0"/>
              <a:t>	49 Kaiulani St, Hilo, HI 96720</a:t>
            </a:r>
          </a:p>
          <a:p>
            <a:r>
              <a:rPr lang="en-US" sz="1600" dirty="0"/>
              <a:t>	Ph 961-3081</a:t>
            </a:r>
          </a:p>
          <a:p>
            <a:endParaRPr lang="en-US" sz="1200" dirty="0"/>
          </a:p>
          <a:p>
            <a:r>
              <a:rPr lang="en-US" sz="2000" b="1" i="1" dirty="0"/>
              <a:t>PACT Early Childhood Education—Hawaii</a:t>
            </a:r>
            <a:br>
              <a:rPr lang="en-US" sz="2200" dirty="0"/>
            </a:br>
            <a:r>
              <a:rPr lang="en-US" sz="2200" dirty="0"/>
              <a:t>	</a:t>
            </a:r>
            <a:r>
              <a:rPr lang="en-US" sz="1600" dirty="0"/>
              <a:t>27 Waianuenue Ave, Hilo, HI 96720</a:t>
            </a:r>
            <a:br>
              <a:rPr lang="en-US" sz="1600" dirty="0"/>
            </a:br>
            <a:r>
              <a:rPr lang="en-US" sz="1600" dirty="0"/>
              <a:t>	Ph 961-0570</a:t>
            </a:r>
            <a:br>
              <a:rPr lang="en-US" dirty="0"/>
            </a:br>
            <a:endParaRPr lang="en-US" dirty="0"/>
          </a:p>
          <a:p>
            <a:r>
              <a:rPr lang="en-US" sz="2000" b="1" i="1" dirty="0"/>
              <a:t>Hawaii Behavioral Health</a:t>
            </a:r>
            <a:br>
              <a:rPr lang="en-US" sz="2200" dirty="0"/>
            </a:br>
            <a:r>
              <a:rPr lang="en-US" sz="2200" dirty="0"/>
              <a:t>	</a:t>
            </a:r>
            <a:r>
              <a:rPr lang="en-US" sz="1600" dirty="0"/>
              <a:t>69 Railroad Ave., Ste. A3, Hilo, HI 96720</a:t>
            </a:r>
            <a:br>
              <a:rPr lang="en-US" sz="1600" dirty="0"/>
            </a:br>
            <a:r>
              <a:rPr lang="en-US" sz="1600" dirty="0"/>
              <a:t>	Ph 935-7949</a:t>
            </a:r>
          </a:p>
          <a:p>
            <a:endParaRPr lang="en-US" sz="1600" dirty="0"/>
          </a:p>
          <a:p>
            <a:r>
              <a:rPr lang="en-US" sz="1600" dirty="0"/>
              <a:t>	5-1279 </a:t>
            </a:r>
            <a:r>
              <a:rPr lang="en-US" sz="1600" dirty="0" err="1"/>
              <a:t>Kawaihae</a:t>
            </a:r>
            <a:r>
              <a:rPr lang="en-US" sz="1600" dirty="0"/>
              <a:t> Rd., Ste. 201, Waimea, HI 	96743</a:t>
            </a:r>
          </a:p>
          <a:p>
            <a:r>
              <a:rPr lang="en-US" sz="1600" dirty="0"/>
              <a:t>	Ph 887-0747</a:t>
            </a:r>
          </a:p>
          <a:p>
            <a:br>
              <a:rPr lang="en-US" dirty="0"/>
            </a:b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0C91293-D59E-5541-873E-0D1EE62EE884}"/>
              </a:ext>
            </a:extLst>
          </p:cNvPr>
          <p:cNvSpPr txBox="1">
            <a:spLocks/>
          </p:cNvSpPr>
          <p:nvPr/>
        </p:nvSpPr>
        <p:spPr>
          <a:xfrm>
            <a:off x="6423102" y="1146533"/>
            <a:ext cx="5735559" cy="58169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i="1" dirty="0">
                <a:latin typeface="+mn-lt"/>
              </a:rPr>
              <a:t>Child and Family Services: Head Start and Healthy Family Home Visiting</a:t>
            </a:r>
            <a:endParaRPr lang="en-US" sz="1900" b="1" dirty="0"/>
          </a:p>
          <a:p>
            <a:endParaRPr lang="en-US" sz="1300" b="1" dirty="0"/>
          </a:p>
          <a:p>
            <a:pPr lvl="0" eaLnBrk="0" fontAlgn="base" hangingPunct="0">
              <a:spcAft>
                <a:spcPct val="0"/>
              </a:spcAft>
            </a:pPr>
            <a:r>
              <a:rPr lang="en-US" altLang="en-US" sz="1800" b="1" dirty="0">
                <a:latin typeface="+mn-lt"/>
              </a:rPr>
              <a:t>	</a:t>
            </a:r>
            <a:r>
              <a:rPr lang="en-US" altLang="en-US" sz="1700" b="1" dirty="0">
                <a:latin typeface="+mn-lt"/>
              </a:rPr>
              <a:t>West Hawaii</a:t>
            </a:r>
          </a:p>
          <a:p>
            <a:pPr lvl="0"/>
            <a:r>
              <a:rPr lang="en-US" sz="1700" dirty="0">
                <a:latin typeface="+mn-lt"/>
              </a:rPr>
              <a:t>	</a:t>
            </a:r>
            <a:r>
              <a:rPr lang="en-US" sz="1700" dirty="0"/>
              <a:t>81-6587 </a:t>
            </a:r>
            <a:r>
              <a:rPr lang="en-US" sz="1700" dirty="0" err="1"/>
              <a:t>Mamalahoa</a:t>
            </a:r>
            <a:r>
              <a:rPr lang="en-US" sz="1700" dirty="0"/>
              <a:t> Hwy. Bldg. C</a:t>
            </a:r>
            <a:br>
              <a:rPr lang="en-US" sz="1700" dirty="0"/>
            </a:br>
            <a:r>
              <a:rPr lang="en-US" sz="1700" dirty="0"/>
              <a:t>	Kealakekua, HI 96750</a:t>
            </a:r>
            <a:endParaRPr lang="en-US" sz="1700" dirty="0">
              <a:latin typeface="+mn-lt"/>
            </a:endParaRPr>
          </a:p>
          <a:p>
            <a:pPr lvl="0"/>
            <a:r>
              <a:rPr lang="en-US" altLang="en-US" sz="1700" dirty="0">
                <a:latin typeface="+mn-lt"/>
              </a:rPr>
              <a:t>	Ph 323-2664</a:t>
            </a:r>
          </a:p>
          <a:p>
            <a:pPr lvl="0"/>
            <a:endParaRPr lang="en-US" altLang="en-US" sz="1700" dirty="0">
              <a:latin typeface="+mn-lt"/>
            </a:endParaRPr>
          </a:p>
          <a:p>
            <a:pPr lvl="0" eaLnBrk="0" fontAlgn="base" hangingPunct="0">
              <a:spcAft>
                <a:spcPct val="0"/>
              </a:spcAft>
            </a:pPr>
            <a:r>
              <a:rPr lang="en-US" altLang="en-US" sz="1700" b="1" dirty="0">
                <a:latin typeface="+mn-lt"/>
              </a:rPr>
              <a:t>	East Hawaii</a:t>
            </a:r>
          </a:p>
          <a:p>
            <a:pPr lvl="0"/>
            <a:r>
              <a:rPr lang="en-US" sz="1700" dirty="0">
                <a:latin typeface="+mn-lt"/>
              </a:rPr>
              <a:t>	1045A Kilauea Avenue Hilo, HI 96720</a:t>
            </a:r>
            <a:endParaRPr lang="en-US" altLang="en-US" sz="1700" dirty="0">
              <a:latin typeface="+mn-lt"/>
            </a:endParaRPr>
          </a:p>
          <a:p>
            <a:pPr lvl="0" eaLnBrk="0" fontAlgn="base" hangingPunct="0">
              <a:spcAft>
                <a:spcPct val="0"/>
              </a:spcAft>
            </a:pPr>
            <a:r>
              <a:rPr lang="en-US" altLang="en-US" sz="1700" dirty="0">
                <a:latin typeface="+mn-lt"/>
              </a:rPr>
              <a:t>	Ph 935-2188</a:t>
            </a:r>
          </a:p>
          <a:p>
            <a:pPr lvl="0" eaLnBrk="0" fontAlgn="base" hangingPunct="0">
              <a:spcAft>
                <a:spcPct val="0"/>
              </a:spcAft>
            </a:pPr>
            <a:endParaRPr lang="en-US" altLang="en-US" sz="1800" dirty="0">
              <a:latin typeface="+mn-lt"/>
            </a:endParaRPr>
          </a:p>
          <a:p>
            <a:pPr lvl="0" eaLnBrk="0" fontAlgn="base" hangingPunct="0">
              <a:spcAft>
                <a:spcPct val="0"/>
              </a:spcAft>
            </a:pPr>
            <a:endParaRPr lang="en-US" sz="1800" b="1" dirty="0">
              <a:latin typeface="+mn-lt"/>
            </a:endParaRPr>
          </a:p>
          <a:p>
            <a:r>
              <a:rPr lang="en-US" sz="2200" b="1" i="1" dirty="0">
                <a:highlight>
                  <a:srgbClr val="FFFF00"/>
                </a:highlight>
                <a:latin typeface="+mn-lt"/>
              </a:rPr>
              <a:t>Leadership in Disabilities &amp; Achievement of Hawaii</a:t>
            </a:r>
          </a:p>
          <a:p>
            <a:endParaRPr lang="en-US" sz="2000" b="1" dirty="0">
              <a:highlight>
                <a:srgbClr val="FFFF00"/>
              </a:highlight>
            </a:endParaRPr>
          </a:p>
          <a:p>
            <a:r>
              <a:rPr lang="en-US" sz="1800" b="1" i="1" dirty="0">
                <a:highlight>
                  <a:srgbClr val="FFFF00"/>
                </a:highlight>
              </a:rPr>
              <a:t>	</a:t>
            </a:r>
            <a:r>
              <a:rPr lang="en-US" sz="1700" b="1" dirty="0">
                <a:highlight>
                  <a:srgbClr val="FFFF00"/>
                </a:highlight>
                <a:latin typeface="+mn-lt"/>
              </a:rPr>
              <a:t>School Readiness Project </a:t>
            </a:r>
            <a:r>
              <a:rPr lang="en-US" sz="1800" i="1" dirty="0">
                <a:highlight>
                  <a:srgbClr val="FFFF00"/>
                </a:highlight>
              </a:rPr>
              <a:t>(age 2 to 5 years)</a:t>
            </a:r>
            <a:endParaRPr lang="en-US" sz="1700" b="1" dirty="0">
              <a:highlight>
                <a:srgbClr val="FFFF00"/>
              </a:highlight>
              <a:latin typeface="+mn-lt"/>
            </a:endParaRPr>
          </a:p>
          <a:p>
            <a:r>
              <a:rPr lang="en-US" sz="1700" dirty="0">
                <a:highlight>
                  <a:srgbClr val="FFFF00"/>
                </a:highlight>
              </a:rPr>
              <a:t>	245 N Kukui Street Suite 205, Honolulu HI 96817</a:t>
            </a:r>
          </a:p>
          <a:p>
            <a:r>
              <a:rPr lang="en-US" altLang="en-US" sz="1700" dirty="0">
                <a:highlight>
                  <a:srgbClr val="FFFF00"/>
                </a:highlight>
              </a:rPr>
              <a:t>	Ph </a:t>
            </a:r>
            <a:r>
              <a:rPr lang="en-US" sz="1700" dirty="0">
                <a:highlight>
                  <a:srgbClr val="FFFF00"/>
                </a:highlight>
              </a:rPr>
              <a:t>696-5361</a:t>
            </a:r>
            <a:endParaRPr lang="en-US" altLang="en-US" sz="1700" dirty="0">
              <a:highlight>
                <a:srgbClr val="FFFF00"/>
              </a:highlight>
            </a:endParaRPr>
          </a:p>
          <a:p>
            <a:endParaRPr lang="en-US" sz="2600" b="1" i="1" dirty="0">
              <a:latin typeface="+mn-lt"/>
            </a:endParaRPr>
          </a:p>
          <a:p>
            <a:r>
              <a:rPr lang="en-US" sz="2200" b="1" i="1" dirty="0">
                <a:latin typeface="+mn-lt"/>
              </a:rPr>
              <a:t>Family Support Services of West Hawaii</a:t>
            </a:r>
          </a:p>
          <a:p>
            <a:endParaRPr lang="en-US" sz="1800" dirty="0"/>
          </a:p>
          <a:p>
            <a:r>
              <a:rPr lang="en-US" sz="1800" b="1" dirty="0">
                <a:latin typeface="+mn-lt"/>
              </a:rPr>
              <a:t>	</a:t>
            </a:r>
            <a:r>
              <a:rPr lang="en-US" sz="1700" b="1" dirty="0">
                <a:latin typeface="+mn-lt"/>
              </a:rPr>
              <a:t>Healthy Start </a:t>
            </a:r>
            <a:r>
              <a:rPr lang="en-US" sz="1700" dirty="0">
                <a:latin typeface="+mn-lt"/>
              </a:rPr>
              <a:t>(infant and child parenting)</a:t>
            </a:r>
          </a:p>
          <a:p>
            <a:r>
              <a:rPr lang="en-US" sz="1700" dirty="0">
                <a:latin typeface="+mn-lt"/>
              </a:rPr>
              <a:t>	Ph 326-7778</a:t>
            </a:r>
          </a:p>
          <a:p>
            <a:endParaRPr lang="en-US" sz="1700" dirty="0">
              <a:latin typeface="+mn-lt"/>
            </a:endParaRPr>
          </a:p>
          <a:p>
            <a:r>
              <a:rPr lang="en-US" sz="1700" b="1" dirty="0">
                <a:latin typeface="+mn-lt"/>
              </a:rPr>
              <a:t>	Early Head Start </a:t>
            </a:r>
            <a:r>
              <a:rPr lang="en-US" sz="1700" dirty="0">
                <a:latin typeface="+mn-lt"/>
              </a:rPr>
              <a:t>(infant parenting) </a:t>
            </a:r>
          </a:p>
          <a:p>
            <a:r>
              <a:rPr lang="en-US" sz="1700" dirty="0">
                <a:latin typeface="+mn-lt"/>
              </a:rPr>
              <a:t>	Ph 334-4134 (Kona)</a:t>
            </a:r>
          </a:p>
          <a:p>
            <a:r>
              <a:rPr lang="en-US" sz="1700" dirty="0">
                <a:latin typeface="+mn-lt"/>
              </a:rPr>
              <a:t>	Ph 885-0086 x21 (Waimea)</a:t>
            </a:r>
          </a:p>
          <a:p>
            <a:pPr lvl="0" eaLnBrk="0" fontAlgn="base" hangingPunct="0">
              <a:spcAft>
                <a:spcPct val="0"/>
              </a:spcAft>
            </a:pPr>
            <a:endParaRPr lang="en-US" sz="1800" b="1" dirty="0"/>
          </a:p>
        </p:txBody>
      </p:sp>
      <p:sp>
        <p:nvSpPr>
          <p:cNvPr id="6" name="5-Point Star 5">
            <a:extLst>
              <a:ext uri="{FF2B5EF4-FFF2-40B4-BE49-F238E27FC236}">
                <a16:creationId xmlns:a16="http://schemas.microsoft.com/office/drawing/2014/main" id="{A42352D7-C5B4-CA42-9ED4-6837E0384D85}"/>
              </a:ext>
            </a:extLst>
          </p:cNvPr>
          <p:cNvSpPr/>
          <p:nvPr/>
        </p:nvSpPr>
        <p:spPr>
          <a:xfrm>
            <a:off x="95737" y="145460"/>
            <a:ext cx="1076689" cy="1076689"/>
          </a:xfrm>
          <a:prstGeom prst="star5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56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D4865-41BB-B24A-8C8C-F2F46D9FD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614"/>
            <a:ext cx="12191999" cy="1325563"/>
          </a:xfrm>
        </p:spPr>
        <p:txBody>
          <a:bodyPr/>
          <a:lstStyle/>
          <a:p>
            <a:pPr algn="ctr"/>
            <a:r>
              <a:rPr lang="en-US" sz="3600" b="1" dirty="0"/>
              <a:t>Big Island Providers:</a:t>
            </a:r>
            <a:br>
              <a:rPr lang="en-US" sz="3600" b="1" dirty="0"/>
            </a:br>
            <a:r>
              <a:rPr lang="en-US" sz="4000" b="1" dirty="0">
                <a:latin typeface="+mn-lt"/>
              </a:rPr>
              <a:t>Tutu and Me Traveling Preschools </a:t>
            </a:r>
            <a:endParaRPr lang="en-US" sz="3600" b="1" dirty="0"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ED65B8-E181-9141-A2DD-F8973071CEE8}"/>
              </a:ext>
            </a:extLst>
          </p:cNvPr>
          <p:cNvSpPr/>
          <p:nvPr/>
        </p:nvSpPr>
        <p:spPr>
          <a:xfrm>
            <a:off x="681824" y="1637421"/>
            <a:ext cx="5531551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Kauaha‘ao</a:t>
            </a:r>
            <a:r>
              <a:rPr lang="en-US" b="1" dirty="0"/>
              <a:t> Congregational Church </a:t>
            </a:r>
            <a:endParaRPr lang="en-US" dirty="0"/>
          </a:p>
          <a:p>
            <a:r>
              <a:rPr lang="en-US" dirty="0"/>
              <a:t>95-1642 </a:t>
            </a:r>
            <a:r>
              <a:rPr lang="en-US" dirty="0" err="1"/>
              <a:t>Pinao</a:t>
            </a:r>
            <a:r>
              <a:rPr lang="en-US" dirty="0"/>
              <a:t> St. Nā‘</a:t>
            </a:r>
            <a:r>
              <a:rPr lang="en-US" dirty="0" err="1"/>
              <a:t>ālehu</a:t>
            </a:r>
            <a:r>
              <a:rPr lang="en-US" dirty="0"/>
              <a:t>, Hawai‘i 96772 </a:t>
            </a:r>
          </a:p>
          <a:p>
            <a:r>
              <a:rPr lang="en-US" dirty="0"/>
              <a:t>Ph 929-8571 </a:t>
            </a:r>
          </a:p>
          <a:p>
            <a:endParaRPr lang="en-US" sz="1100" dirty="0"/>
          </a:p>
          <a:p>
            <a:r>
              <a:rPr lang="en-US" b="1" dirty="0" err="1"/>
              <a:t>Honoka‘a</a:t>
            </a:r>
            <a:r>
              <a:rPr lang="en-US" b="1" dirty="0"/>
              <a:t> Complex Gym </a:t>
            </a:r>
            <a:endParaRPr lang="en-US" dirty="0"/>
          </a:p>
          <a:p>
            <a:r>
              <a:rPr lang="en-US" dirty="0"/>
              <a:t>45-541 </a:t>
            </a:r>
            <a:r>
              <a:rPr lang="en-US" dirty="0" err="1"/>
              <a:t>Akia</a:t>
            </a:r>
            <a:r>
              <a:rPr lang="en-US" dirty="0"/>
              <a:t> St. </a:t>
            </a:r>
            <a:r>
              <a:rPr lang="en-US" dirty="0" err="1"/>
              <a:t>Honoka‘a</a:t>
            </a:r>
            <a:r>
              <a:rPr lang="en-US" dirty="0"/>
              <a:t>, Hawai‘i 96727</a:t>
            </a:r>
          </a:p>
          <a:p>
            <a:r>
              <a:rPr lang="en-US" dirty="0"/>
              <a:t> Ph 775-0797 </a:t>
            </a:r>
          </a:p>
          <a:p>
            <a:endParaRPr lang="en-US" sz="1200" dirty="0"/>
          </a:p>
          <a:p>
            <a:r>
              <a:rPr lang="en-US" b="1" dirty="0"/>
              <a:t>‘</a:t>
            </a:r>
            <a:r>
              <a:rPr lang="en-US" b="1" dirty="0" err="1"/>
              <a:t>Ōla‘a</a:t>
            </a:r>
            <a:r>
              <a:rPr lang="en-US" b="1" dirty="0"/>
              <a:t> First Hawaiian Congregational Church </a:t>
            </a:r>
            <a:endParaRPr lang="en-US" dirty="0"/>
          </a:p>
          <a:p>
            <a:r>
              <a:rPr lang="en-US" dirty="0"/>
              <a:t>17-516 Hale Pule </a:t>
            </a:r>
            <a:r>
              <a:rPr lang="en-US" dirty="0" err="1"/>
              <a:t>Lp</a:t>
            </a:r>
            <a:r>
              <a:rPr lang="en-US" dirty="0"/>
              <a:t>. </a:t>
            </a:r>
            <a:r>
              <a:rPr lang="en-US" dirty="0" err="1"/>
              <a:t>Kurtistown</a:t>
            </a:r>
            <a:r>
              <a:rPr lang="en-US" dirty="0"/>
              <a:t>, Hawai‘i 96760 </a:t>
            </a:r>
          </a:p>
          <a:p>
            <a:r>
              <a:rPr lang="en-US" dirty="0"/>
              <a:t>Ph 982-4102 </a:t>
            </a:r>
          </a:p>
          <a:p>
            <a:endParaRPr lang="en-US" sz="1200" dirty="0"/>
          </a:p>
          <a:p>
            <a:r>
              <a:rPr lang="en-US" b="1" dirty="0" err="1"/>
              <a:t>Pana‘ewa</a:t>
            </a:r>
            <a:r>
              <a:rPr lang="en-US" b="1" dirty="0"/>
              <a:t> Gym </a:t>
            </a:r>
            <a:endParaRPr lang="en-US" dirty="0"/>
          </a:p>
          <a:p>
            <a:r>
              <a:rPr lang="en-US" dirty="0"/>
              <a:t>100 </a:t>
            </a:r>
            <a:r>
              <a:rPr lang="en-US" dirty="0" err="1"/>
              <a:t>Ohuohu</a:t>
            </a:r>
            <a:r>
              <a:rPr lang="en-US" dirty="0"/>
              <a:t> St. Hilo, Hawai‘i 96720 </a:t>
            </a:r>
          </a:p>
          <a:p>
            <a:r>
              <a:rPr lang="en-US" dirty="0"/>
              <a:t>Ph 934-7476 </a:t>
            </a:r>
          </a:p>
          <a:p>
            <a:endParaRPr lang="en-US" sz="1200" dirty="0"/>
          </a:p>
          <a:p>
            <a:r>
              <a:rPr lang="en-US" b="1" dirty="0"/>
              <a:t>St. Paul’s Catholic Church Pavilion </a:t>
            </a:r>
            <a:endParaRPr lang="en-US" dirty="0"/>
          </a:p>
          <a:p>
            <a:r>
              <a:rPr lang="en-US" dirty="0"/>
              <a:t>79-7234 St. Paul’s Rd. </a:t>
            </a:r>
            <a:r>
              <a:rPr lang="en-US" dirty="0" err="1"/>
              <a:t>Honalo</a:t>
            </a:r>
            <a:r>
              <a:rPr lang="en-US" dirty="0"/>
              <a:t>, Hawai‘i 96740</a:t>
            </a:r>
          </a:p>
          <a:p>
            <a:r>
              <a:rPr lang="en-US" dirty="0"/>
              <a:t>Ph 327-9327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F57923-F085-A94C-A2C3-A932CB08B1E1}"/>
              </a:ext>
            </a:extLst>
          </p:cNvPr>
          <p:cNvSpPr/>
          <p:nvPr/>
        </p:nvSpPr>
        <p:spPr>
          <a:xfrm>
            <a:off x="6829600" y="1615914"/>
            <a:ext cx="5889172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‘</a:t>
            </a:r>
            <a:r>
              <a:rPr lang="en-US" b="1" dirty="0" err="1"/>
              <a:t>Imiola</a:t>
            </a:r>
            <a:r>
              <a:rPr lang="en-US" b="1" dirty="0"/>
              <a:t> Congregational Church </a:t>
            </a:r>
            <a:endParaRPr lang="en-US" dirty="0"/>
          </a:p>
          <a:p>
            <a:r>
              <a:rPr lang="en-US" dirty="0"/>
              <a:t>65-1084 </a:t>
            </a:r>
            <a:r>
              <a:rPr lang="en-US" dirty="0" err="1"/>
              <a:t>Māmalahoa</a:t>
            </a:r>
            <a:r>
              <a:rPr lang="en-US" dirty="0"/>
              <a:t> Hwy. Waimea, Hawai‘i 96743</a:t>
            </a:r>
          </a:p>
          <a:p>
            <a:r>
              <a:rPr lang="en-US" dirty="0"/>
              <a:t>Ph. 885-1200 </a:t>
            </a:r>
          </a:p>
          <a:p>
            <a:endParaRPr lang="en-US" sz="1200" b="1" dirty="0"/>
          </a:p>
          <a:p>
            <a:r>
              <a:rPr lang="en-US" b="1" dirty="0"/>
              <a:t>United Community Church </a:t>
            </a:r>
            <a:endParaRPr lang="en-US" dirty="0"/>
          </a:p>
          <a:p>
            <a:r>
              <a:rPr lang="en-US" dirty="0"/>
              <a:t>1100 </a:t>
            </a:r>
            <a:r>
              <a:rPr lang="en-US" dirty="0" err="1"/>
              <a:t>Kino‘ole</a:t>
            </a:r>
            <a:r>
              <a:rPr lang="en-US" dirty="0"/>
              <a:t> St. Hilo, Hawai‘i 96720</a:t>
            </a:r>
          </a:p>
          <a:p>
            <a:r>
              <a:rPr lang="en-US" dirty="0"/>
              <a:t>Ph. 934-7476 </a:t>
            </a:r>
          </a:p>
          <a:p>
            <a:endParaRPr lang="en-US" sz="1200" dirty="0"/>
          </a:p>
          <a:p>
            <a:r>
              <a:rPr lang="en-US" b="1" dirty="0"/>
              <a:t>West Hawai‘i Community Health Center </a:t>
            </a:r>
            <a:endParaRPr lang="en-US" dirty="0"/>
          </a:p>
          <a:p>
            <a:r>
              <a:rPr lang="en-US" dirty="0"/>
              <a:t>75-5214 </a:t>
            </a:r>
            <a:r>
              <a:rPr lang="en-US" dirty="0" err="1"/>
              <a:t>Keanalehu</a:t>
            </a:r>
            <a:r>
              <a:rPr lang="en-US" dirty="0"/>
              <a:t> Dr. Kailua-Kona, Hawai‘i 96740 </a:t>
            </a:r>
          </a:p>
          <a:p>
            <a:r>
              <a:rPr lang="en-US" dirty="0"/>
              <a:t>Ph 327-9327 </a:t>
            </a:r>
          </a:p>
          <a:p>
            <a:endParaRPr lang="en-US" sz="1200" dirty="0"/>
          </a:p>
          <a:p>
            <a:r>
              <a:rPr lang="en-US" b="1" dirty="0" err="1"/>
              <a:t>Pāhala</a:t>
            </a:r>
            <a:r>
              <a:rPr lang="en-US" b="1" dirty="0"/>
              <a:t> Community Center </a:t>
            </a:r>
            <a:endParaRPr lang="en-US" dirty="0"/>
          </a:p>
          <a:p>
            <a:r>
              <a:rPr lang="en-US" dirty="0"/>
              <a:t>96-1149 </a:t>
            </a:r>
            <a:r>
              <a:rPr lang="en-US" dirty="0" err="1"/>
              <a:t>Kamani</a:t>
            </a:r>
            <a:r>
              <a:rPr lang="en-US" dirty="0"/>
              <a:t> St. </a:t>
            </a:r>
            <a:r>
              <a:rPr lang="en-US" dirty="0" err="1"/>
              <a:t>Pāhala</a:t>
            </a:r>
            <a:r>
              <a:rPr lang="en-US" dirty="0"/>
              <a:t>, Hawai‘i 96777</a:t>
            </a:r>
          </a:p>
          <a:p>
            <a:r>
              <a:rPr lang="en-US" dirty="0"/>
              <a:t>Ph 929-8571 </a:t>
            </a:r>
          </a:p>
          <a:p>
            <a:endParaRPr lang="en-US" sz="1200" dirty="0"/>
          </a:p>
          <a:p>
            <a:r>
              <a:rPr lang="en-US" b="1" dirty="0" err="1"/>
              <a:t>Pāhoa</a:t>
            </a:r>
            <a:r>
              <a:rPr lang="en-US" b="1" dirty="0"/>
              <a:t> District Facility Gym </a:t>
            </a:r>
            <a:endParaRPr lang="en-US" dirty="0"/>
          </a:p>
          <a:p>
            <a:r>
              <a:rPr lang="en-US" dirty="0"/>
              <a:t>15-2710 </a:t>
            </a:r>
            <a:r>
              <a:rPr lang="en-US" dirty="0" err="1"/>
              <a:t>Kauhale</a:t>
            </a:r>
            <a:r>
              <a:rPr lang="en-US" dirty="0"/>
              <a:t> Rd. </a:t>
            </a:r>
            <a:r>
              <a:rPr lang="en-US" dirty="0" err="1"/>
              <a:t>Pāhoa</a:t>
            </a:r>
            <a:r>
              <a:rPr lang="en-US" dirty="0"/>
              <a:t>, Hawai‘i 96778</a:t>
            </a:r>
          </a:p>
          <a:p>
            <a:r>
              <a:rPr lang="en-US" dirty="0"/>
              <a:t>Ph 982-4102 </a:t>
            </a:r>
          </a:p>
        </p:txBody>
      </p:sp>
      <p:sp>
        <p:nvSpPr>
          <p:cNvPr id="6" name="5-Point Star 5">
            <a:extLst>
              <a:ext uri="{FF2B5EF4-FFF2-40B4-BE49-F238E27FC236}">
                <a16:creationId xmlns:a16="http://schemas.microsoft.com/office/drawing/2014/main" id="{5485CA89-6615-BB43-91DE-9F3C4B25393C}"/>
              </a:ext>
            </a:extLst>
          </p:cNvPr>
          <p:cNvSpPr/>
          <p:nvPr/>
        </p:nvSpPr>
        <p:spPr>
          <a:xfrm>
            <a:off x="71254" y="129050"/>
            <a:ext cx="1076689" cy="1076689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49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BF457-1AEC-4A42-BCCD-054C3B0F2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1972"/>
            <a:ext cx="12191999" cy="141533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Big Island Providers:</a:t>
            </a:r>
            <a:br>
              <a:rPr lang="en-US" sz="3600" b="1" dirty="0"/>
            </a:br>
            <a:r>
              <a:rPr lang="en-US" sz="4000" b="1" dirty="0">
                <a:latin typeface="+mn-lt"/>
              </a:rPr>
              <a:t>Hawaii DoE— Early Learning</a:t>
            </a:r>
            <a:endParaRPr lang="en-US" sz="3600" dirty="0"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1F9388-DEA9-944B-80B3-2F8DA7FFBB6E}"/>
              </a:ext>
            </a:extLst>
          </p:cNvPr>
          <p:cNvSpPr/>
          <p:nvPr/>
        </p:nvSpPr>
        <p:spPr>
          <a:xfrm>
            <a:off x="838200" y="1262310"/>
            <a:ext cx="4874320" cy="561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b="1" dirty="0"/>
          </a:p>
          <a:p>
            <a:pPr marL="65088" indent="-65088">
              <a:buFont typeface="Arial" panose="020B0604020202020204" pitchFamily="34" charset="0"/>
              <a:buChar char="•"/>
            </a:pPr>
            <a:r>
              <a:rPr lang="en-US" altLang="en-US" b="1" dirty="0">
                <a:cs typeface="arial" panose="020B0604020202020204" pitchFamily="34" charset="0"/>
              </a:rPr>
              <a:t>‘</a:t>
            </a:r>
            <a:r>
              <a:rPr lang="en-US" b="1" dirty="0" err="1"/>
              <a:t>Honoka‘a</a:t>
            </a:r>
            <a:r>
              <a:rPr lang="en-US" b="1" dirty="0"/>
              <a:t> Elementary</a:t>
            </a:r>
          </a:p>
          <a:p>
            <a:r>
              <a:rPr lang="en-US" dirty="0"/>
              <a:t>45-534 </a:t>
            </a:r>
            <a:r>
              <a:rPr lang="en-US" dirty="0" err="1"/>
              <a:t>Pakalana</a:t>
            </a:r>
            <a:r>
              <a:rPr lang="en-US" dirty="0"/>
              <a:t> St, Honokaa, HI 96727</a:t>
            </a:r>
          </a:p>
          <a:p>
            <a:r>
              <a:rPr lang="en-US" dirty="0"/>
              <a:t>Ph</a:t>
            </a:r>
            <a:r>
              <a:rPr lang="en-US" b="1" dirty="0"/>
              <a:t> </a:t>
            </a:r>
            <a:r>
              <a:rPr lang="en-US" dirty="0"/>
              <a:t>(808) 775-8820</a:t>
            </a:r>
          </a:p>
          <a:p>
            <a:endParaRPr lang="en-US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err="1"/>
              <a:t>Ho‘okena</a:t>
            </a:r>
            <a:r>
              <a:rPr lang="en-US" b="1" dirty="0"/>
              <a:t> Elementary</a:t>
            </a:r>
          </a:p>
          <a:p>
            <a:r>
              <a:rPr lang="en-US" dirty="0"/>
              <a:t>45-534 </a:t>
            </a:r>
            <a:r>
              <a:rPr lang="en-US" dirty="0" err="1"/>
              <a:t>Pakalana</a:t>
            </a:r>
            <a:r>
              <a:rPr lang="en-US" dirty="0"/>
              <a:t> St, Honokaa, HI 96727</a:t>
            </a:r>
          </a:p>
          <a:p>
            <a:r>
              <a:rPr lang="en-US" dirty="0"/>
              <a:t>Ph (808) 775-8820</a:t>
            </a:r>
          </a:p>
          <a:p>
            <a:endParaRPr lang="en-US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err="1"/>
              <a:t>Ka‘u</a:t>
            </a:r>
            <a:r>
              <a:rPr lang="en-US" b="1" dirty="0"/>
              <a:t> High &amp; </a:t>
            </a:r>
            <a:r>
              <a:rPr lang="en-US" b="1" dirty="0" err="1"/>
              <a:t>Pāhala</a:t>
            </a:r>
            <a:r>
              <a:rPr lang="en-US" b="1" dirty="0"/>
              <a:t> Elementary</a:t>
            </a:r>
          </a:p>
          <a:p>
            <a:r>
              <a:rPr lang="en-US" dirty="0"/>
              <a:t>96-3150 Pikake St, </a:t>
            </a:r>
            <a:r>
              <a:rPr lang="en-US" dirty="0" err="1"/>
              <a:t>Pahala</a:t>
            </a:r>
            <a:r>
              <a:rPr lang="en-US" dirty="0"/>
              <a:t>, HI 96777</a:t>
            </a:r>
          </a:p>
          <a:p>
            <a:r>
              <a:rPr lang="en-US" dirty="0"/>
              <a:t>Ph</a:t>
            </a:r>
            <a:r>
              <a:rPr lang="en-US" b="1" dirty="0"/>
              <a:t> </a:t>
            </a:r>
            <a:r>
              <a:rPr lang="en-US" dirty="0"/>
              <a:t>(808) 313-4100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err="1"/>
              <a:t>Kea‘au</a:t>
            </a:r>
            <a:r>
              <a:rPr lang="en-US" b="1" dirty="0"/>
              <a:t> Elementary</a:t>
            </a:r>
          </a:p>
          <a:p>
            <a:r>
              <a:rPr lang="en-US" dirty="0"/>
              <a:t>16-680 Keaau-Pahoa Rd, Keaau, HI 96749</a:t>
            </a:r>
          </a:p>
          <a:p>
            <a:r>
              <a:rPr lang="en-US" dirty="0"/>
              <a:t>Ph (808) 982-4210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err="1"/>
              <a:t>Keonepoko</a:t>
            </a:r>
            <a:r>
              <a:rPr lang="en-US" b="1" dirty="0"/>
              <a:t> Elementary</a:t>
            </a:r>
          </a:p>
          <a:p>
            <a:r>
              <a:rPr lang="en-US" dirty="0"/>
              <a:t>15-890 </a:t>
            </a:r>
            <a:r>
              <a:rPr lang="en-US" dirty="0" err="1"/>
              <a:t>Kahakai</a:t>
            </a:r>
            <a:r>
              <a:rPr lang="en-US" dirty="0"/>
              <a:t> Blvd, </a:t>
            </a:r>
            <a:r>
              <a:rPr lang="en-US" dirty="0" err="1"/>
              <a:t>Pāhoa</a:t>
            </a:r>
            <a:r>
              <a:rPr lang="en-US" dirty="0"/>
              <a:t>, HI 96778</a:t>
            </a:r>
          </a:p>
          <a:p>
            <a:r>
              <a:rPr lang="en-US" dirty="0"/>
              <a:t>Ph (808) 965-2131</a:t>
            </a:r>
          </a:p>
          <a:p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E065D0-6E4B-3C4A-A9EC-31DB09D583CD}"/>
              </a:ext>
            </a:extLst>
          </p:cNvPr>
          <p:cNvSpPr/>
          <p:nvPr/>
        </p:nvSpPr>
        <p:spPr>
          <a:xfrm>
            <a:off x="6668466" y="1162939"/>
            <a:ext cx="5441342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Kohala Elementary</a:t>
            </a:r>
          </a:p>
          <a:p>
            <a:r>
              <a:rPr lang="en-US" dirty="0"/>
              <a:t>54-3611 </a:t>
            </a:r>
            <a:r>
              <a:rPr lang="en-US" dirty="0" err="1"/>
              <a:t>Akoni</a:t>
            </a:r>
            <a:r>
              <a:rPr lang="en-US" dirty="0"/>
              <a:t> Pule Hwy, Kapaau, HI 96755</a:t>
            </a:r>
          </a:p>
          <a:p>
            <a:r>
              <a:rPr lang="en-US" dirty="0"/>
              <a:t>Ph</a:t>
            </a:r>
            <a:r>
              <a:rPr lang="en-US" b="1" dirty="0"/>
              <a:t> </a:t>
            </a:r>
            <a:r>
              <a:rPr lang="en-US" dirty="0"/>
              <a:t>(808) 889-7117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Konawaena Elementary</a:t>
            </a:r>
          </a:p>
          <a:p>
            <a:r>
              <a:rPr lang="en-US" dirty="0"/>
              <a:t>81-901 </a:t>
            </a:r>
            <a:r>
              <a:rPr lang="en-US" dirty="0" err="1"/>
              <a:t>Onouli</a:t>
            </a:r>
            <a:r>
              <a:rPr lang="en-US" dirty="0"/>
              <a:t> Rd, Kealakekua, HI 96750</a:t>
            </a:r>
          </a:p>
          <a:p>
            <a:r>
              <a:rPr lang="en-US" dirty="0"/>
              <a:t>Ph</a:t>
            </a:r>
            <a:r>
              <a:rPr lang="en-US" b="1" dirty="0"/>
              <a:t> </a:t>
            </a:r>
            <a:r>
              <a:rPr lang="en-US" dirty="0"/>
              <a:t>(808) 323-4555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Mountain View Elementary</a:t>
            </a:r>
          </a:p>
          <a:p>
            <a:r>
              <a:rPr lang="en-US" dirty="0"/>
              <a:t>18-1235 Volcano Rd, Mountain View, HI 96771</a:t>
            </a:r>
          </a:p>
          <a:p>
            <a:r>
              <a:rPr lang="en-US" dirty="0"/>
              <a:t>Ph</a:t>
            </a:r>
            <a:r>
              <a:rPr lang="en-US" b="1" dirty="0"/>
              <a:t> </a:t>
            </a:r>
            <a:r>
              <a:rPr lang="en-US" dirty="0"/>
              <a:t>(808) 968-2300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err="1"/>
              <a:t>Na‘alehu</a:t>
            </a:r>
            <a:r>
              <a:rPr lang="en-US" b="1" dirty="0"/>
              <a:t> Elementary</a:t>
            </a:r>
          </a:p>
          <a:p>
            <a:r>
              <a:rPr lang="en-US" dirty="0"/>
              <a:t>95-5545 </a:t>
            </a:r>
            <a:r>
              <a:rPr lang="en-US" dirty="0" err="1"/>
              <a:t>Mamalahoa</a:t>
            </a:r>
            <a:r>
              <a:rPr lang="en-US" dirty="0"/>
              <a:t> Hwy, Naalehu, HI 96772</a:t>
            </a:r>
          </a:p>
          <a:p>
            <a:r>
              <a:rPr lang="en-US" dirty="0"/>
              <a:t>Ph</a:t>
            </a:r>
            <a:r>
              <a:rPr lang="en-US" b="1" dirty="0"/>
              <a:t> </a:t>
            </a:r>
            <a:r>
              <a:rPr lang="en-US" dirty="0"/>
              <a:t>(808) 939-2413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err="1"/>
              <a:t>Pāhoa</a:t>
            </a:r>
            <a:r>
              <a:rPr lang="en-US" b="1" dirty="0"/>
              <a:t> Elementary</a:t>
            </a:r>
          </a:p>
          <a:p>
            <a:r>
              <a:rPr lang="en-US" dirty="0"/>
              <a:t>15-3030 Pahoa Village Rd, </a:t>
            </a:r>
            <a:r>
              <a:rPr lang="en-US" dirty="0" err="1"/>
              <a:t>Pāhoa</a:t>
            </a:r>
            <a:r>
              <a:rPr lang="en-US" dirty="0"/>
              <a:t>, HI 96778</a:t>
            </a:r>
          </a:p>
          <a:p>
            <a:r>
              <a:rPr lang="en-US" dirty="0"/>
              <a:t>Ph</a:t>
            </a:r>
            <a:r>
              <a:rPr lang="en-US" b="1" dirty="0"/>
              <a:t> </a:t>
            </a:r>
            <a:r>
              <a:rPr lang="en-US" dirty="0"/>
              <a:t>(808) 965-2141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5-Point Star 4">
            <a:extLst>
              <a:ext uri="{FF2B5EF4-FFF2-40B4-BE49-F238E27FC236}">
                <a16:creationId xmlns:a16="http://schemas.microsoft.com/office/drawing/2014/main" id="{26E14487-928E-9948-B8B6-8664646F7016}"/>
              </a:ext>
            </a:extLst>
          </p:cNvPr>
          <p:cNvSpPr/>
          <p:nvPr/>
        </p:nvSpPr>
        <p:spPr>
          <a:xfrm>
            <a:off x="82192" y="108797"/>
            <a:ext cx="1076689" cy="1076689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66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-Point Star 4">
            <a:extLst>
              <a:ext uri="{FF2B5EF4-FFF2-40B4-BE49-F238E27FC236}">
                <a16:creationId xmlns:a16="http://schemas.microsoft.com/office/drawing/2014/main" id="{5E0C0E7B-0C95-9E4C-9B0E-9BC8CDA8FFCC}"/>
              </a:ext>
            </a:extLst>
          </p:cNvPr>
          <p:cNvSpPr/>
          <p:nvPr/>
        </p:nvSpPr>
        <p:spPr>
          <a:xfrm>
            <a:off x="92130" y="124436"/>
            <a:ext cx="1076689" cy="1076689"/>
          </a:xfrm>
          <a:prstGeom prst="star5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0F54B9-0CB9-7540-A51C-69F6722AB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n-US" sz="3600" b="1" dirty="0"/>
              <a:t>Big Island Providers:</a:t>
            </a:r>
            <a:br>
              <a:rPr lang="en-US" sz="3600" b="1" dirty="0"/>
            </a:br>
            <a:r>
              <a:rPr lang="en-US" sz="4000" b="1" dirty="0" err="1">
                <a:latin typeface="+mn-lt"/>
              </a:rPr>
              <a:t>Kamaaina</a:t>
            </a:r>
            <a:r>
              <a:rPr lang="en-US" sz="4000" b="1" dirty="0">
                <a:latin typeface="+mn-lt"/>
              </a:rPr>
              <a:t> Kids — Hilo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6EA086-2BE0-AF43-88B7-FF7FCD77B138}"/>
              </a:ext>
            </a:extLst>
          </p:cNvPr>
          <p:cNvSpPr/>
          <p:nvPr/>
        </p:nvSpPr>
        <p:spPr>
          <a:xfrm>
            <a:off x="1098481" y="1852641"/>
            <a:ext cx="51721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Ernest Bowen de Silva Elementary School</a:t>
            </a:r>
          </a:p>
          <a:p>
            <a:pPr fontAlgn="base"/>
            <a:r>
              <a:rPr lang="en-US" dirty="0"/>
              <a:t>278 </a:t>
            </a:r>
            <a:r>
              <a:rPr lang="en-US" dirty="0" err="1"/>
              <a:t>Ainako</a:t>
            </a:r>
            <a:r>
              <a:rPr lang="en-US" dirty="0"/>
              <a:t> Ave, Hilo, HI 96720</a:t>
            </a:r>
          </a:p>
          <a:p>
            <a:pPr fontAlgn="base"/>
            <a:endParaRPr lang="en-US" dirty="0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fontAlgn="base"/>
            <a:r>
              <a:rPr lang="en-US" b="1" dirty="0" err="1"/>
              <a:t>Laupahoehoe</a:t>
            </a:r>
            <a:r>
              <a:rPr lang="en-US" b="1" dirty="0"/>
              <a:t> Community PCS</a:t>
            </a:r>
          </a:p>
          <a:p>
            <a:pPr fontAlgn="base"/>
            <a:r>
              <a:rPr lang="en-US" dirty="0"/>
              <a:t>35-2065 Old </a:t>
            </a:r>
            <a:r>
              <a:rPr lang="en-US" dirty="0" err="1"/>
              <a:t>Mamalahoa</a:t>
            </a:r>
            <a:r>
              <a:rPr lang="en-US" dirty="0"/>
              <a:t> Hwy, Waimea, HI 96743</a:t>
            </a:r>
          </a:p>
          <a:p>
            <a:pPr fontAlgn="base"/>
            <a:endParaRPr lang="en-US" dirty="0"/>
          </a:p>
          <a:p>
            <a:pPr fontAlgn="base"/>
            <a:r>
              <a:rPr lang="en-US" b="1" dirty="0"/>
              <a:t>Connections PCS</a:t>
            </a:r>
          </a:p>
          <a:p>
            <a:pPr fontAlgn="base"/>
            <a:r>
              <a:rPr lang="en-US" dirty="0"/>
              <a:t>174 Kamehameha Ave, Hilo, HI 96720</a:t>
            </a:r>
          </a:p>
          <a:p>
            <a:pPr fontAlgn="base"/>
            <a:endParaRPr lang="en-US" dirty="0"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fontAlgn="base"/>
            <a:r>
              <a:rPr lang="en-US" b="1" dirty="0"/>
              <a:t>Ka </a:t>
            </a:r>
            <a:r>
              <a:rPr lang="en-US" b="1" dirty="0" err="1"/>
              <a:t>Umeke</a:t>
            </a:r>
            <a:r>
              <a:rPr lang="en-US" b="1" dirty="0"/>
              <a:t> </a:t>
            </a:r>
            <a:r>
              <a:rPr lang="en-US" b="1" dirty="0" err="1"/>
              <a:t>Kaeo</a:t>
            </a:r>
            <a:r>
              <a:rPr lang="en-US" b="1" dirty="0"/>
              <a:t> PCS</a:t>
            </a:r>
          </a:p>
          <a:p>
            <a:pPr fontAlgn="base"/>
            <a:r>
              <a:rPr lang="en-US" dirty="0"/>
              <a:t>222 Desha Ave, Hilo, HI 96720</a:t>
            </a:r>
          </a:p>
          <a:p>
            <a:pPr fontAlgn="base"/>
            <a:endParaRPr lang="en-US" dirty="0"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fontAlgn="base"/>
            <a:r>
              <a:rPr lang="en-US" b="1" dirty="0"/>
              <a:t>Volcano School of Arts and Sciences PCS</a:t>
            </a:r>
          </a:p>
          <a:p>
            <a:pPr fontAlgn="base"/>
            <a:r>
              <a:rPr lang="en-US" dirty="0"/>
              <a:t>99-128 Old Volcano Rd, Volcano, HI 96785</a:t>
            </a:r>
          </a:p>
          <a:p>
            <a:pPr fontAlgn="base"/>
            <a:endParaRPr lang="en-US" dirty="0"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FEB838-1664-814E-A015-0E093AF4EE09}"/>
              </a:ext>
            </a:extLst>
          </p:cNvPr>
          <p:cNvSpPr/>
          <p:nvPr/>
        </p:nvSpPr>
        <p:spPr>
          <a:xfrm>
            <a:off x="6850356" y="1852641"/>
            <a:ext cx="469174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b="1" dirty="0"/>
              <a:t>Kamehameha Schools - Hawaii Campus </a:t>
            </a:r>
          </a:p>
          <a:p>
            <a:pPr fontAlgn="base"/>
            <a:r>
              <a:rPr lang="en-US" dirty="0"/>
              <a:t>16-714 Volcano Rd, Keaau, HI 96749</a:t>
            </a:r>
          </a:p>
          <a:p>
            <a:pPr fontAlgn="base"/>
            <a:endParaRPr lang="en-US" dirty="0"/>
          </a:p>
          <a:p>
            <a:pPr fontAlgn="base"/>
            <a:r>
              <a:rPr lang="en-US" b="1" dirty="0" err="1"/>
              <a:t>Keaukaha</a:t>
            </a:r>
            <a:r>
              <a:rPr lang="en-US" b="1" dirty="0"/>
              <a:t> Elementary School</a:t>
            </a:r>
          </a:p>
          <a:p>
            <a:pPr fontAlgn="base"/>
            <a:r>
              <a:rPr lang="en-US" dirty="0"/>
              <a:t>240 Desha Ave, Hilo, HI 96720</a:t>
            </a:r>
          </a:p>
          <a:p>
            <a:pPr fontAlgn="base"/>
            <a:endParaRPr lang="en-US" dirty="0"/>
          </a:p>
          <a:p>
            <a:pPr fontAlgn="base"/>
            <a:r>
              <a:rPr lang="en-US" b="1" dirty="0" err="1"/>
              <a:t>Waiakeawaena</a:t>
            </a:r>
            <a:r>
              <a:rPr lang="en-US" b="1" dirty="0"/>
              <a:t> Elementary School</a:t>
            </a:r>
          </a:p>
          <a:p>
            <a:pPr fontAlgn="base"/>
            <a:r>
              <a:rPr lang="en-US" dirty="0"/>
              <a:t>2420 Kilauea Ave, Hilo, HI 96720</a:t>
            </a:r>
          </a:p>
          <a:p>
            <a:pPr fontAlgn="base"/>
            <a:endParaRPr lang="en-US" dirty="0"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fontAlgn="base"/>
            <a:r>
              <a:rPr lang="en-US" b="1" dirty="0"/>
              <a:t>Waiakea Elementary School</a:t>
            </a:r>
          </a:p>
          <a:p>
            <a:pPr fontAlgn="base"/>
            <a:r>
              <a:rPr lang="en-US" dirty="0"/>
              <a:t>180 West </a:t>
            </a:r>
            <a:r>
              <a:rPr lang="en-US" dirty="0" err="1"/>
              <a:t>Puainako</a:t>
            </a:r>
            <a:r>
              <a:rPr lang="en-US" dirty="0"/>
              <a:t>, Hilo, HI 96720</a:t>
            </a:r>
          </a:p>
          <a:p>
            <a:pPr fontAlgn="base"/>
            <a:endParaRPr lang="en-US" dirty="0">
              <a:hlinkClick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fontAlgn="base"/>
            <a:r>
              <a:rPr lang="en-US" b="1" dirty="0" err="1"/>
              <a:t>Keonepoko</a:t>
            </a:r>
            <a:r>
              <a:rPr lang="en-US" b="1" dirty="0"/>
              <a:t> Elementary School</a:t>
            </a:r>
          </a:p>
          <a:p>
            <a:pPr fontAlgn="base"/>
            <a:r>
              <a:rPr lang="en-US" dirty="0"/>
              <a:t>15-890 </a:t>
            </a:r>
            <a:r>
              <a:rPr lang="en-US" dirty="0" err="1"/>
              <a:t>Kahakai</a:t>
            </a:r>
            <a:r>
              <a:rPr lang="en-US" dirty="0"/>
              <a:t> Blvd, Pahoa, HI 96778</a:t>
            </a:r>
          </a:p>
        </p:txBody>
      </p:sp>
    </p:spTree>
    <p:extLst>
      <p:ext uri="{BB962C8B-B14F-4D97-AF65-F5344CB8AC3E}">
        <p14:creationId xmlns:p14="http://schemas.microsoft.com/office/powerpoint/2010/main" val="356415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2011</TotalTime>
  <Words>1207</Words>
  <Application>Microsoft Macintosh PowerPoint</Application>
  <PresentationFormat>Widescreen</PresentationFormat>
  <Paragraphs>396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inherit</vt:lpstr>
      <vt:lpstr>Office Theme</vt:lpstr>
      <vt:lpstr>HAWAII COUNTY RESOURCE MAP</vt:lpstr>
      <vt:lpstr>PowerPoint Presentation</vt:lpstr>
      <vt:lpstr>PowerPoint Presentation</vt:lpstr>
      <vt:lpstr>PowerPoint Presentation</vt:lpstr>
      <vt:lpstr>Big Island Providers: Department of Health</vt:lpstr>
      <vt:lpstr>Big Island Service Providers</vt:lpstr>
      <vt:lpstr>Big Island Providers: Tutu and Me Traveling Preschools </vt:lpstr>
      <vt:lpstr>Big Island Providers: Hawaii DoE— Early Learning</vt:lpstr>
      <vt:lpstr>Big Island Providers: Kamaaina Kids — Hilo</vt:lpstr>
      <vt:lpstr>Big Island Providers: Kamaaina Kids — Hilo (continued)</vt:lpstr>
      <vt:lpstr>Big Island Providers: Kamaaina Kids — Kona</vt:lpstr>
      <vt:lpstr>Big Island Supply and Demand of Physicians</vt:lpstr>
      <vt:lpstr>Health Care Professionals Statewide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JoAnn Yuen</dc:creator>
  <cp:lastModifiedBy>Microsoft Office User</cp:lastModifiedBy>
  <cp:revision>139</cp:revision>
  <cp:lastPrinted>2019-08-21T21:28:35Z</cp:lastPrinted>
  <dcterms:created xsi:type="dcterms:W3CDTF">2017-03-29T23:14:34Z</dcterms:created>
  <dcterms:modified xsi:type="dcterms:W3CDTF">2019-10-01T18:19:02Z</dcterms:modified>
</cp:coreProperties>
</file>