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80" r:id="rId2"/>
    <p:sldId id="262" r:id="rId3"/>
    <p:sldId id="261" r:id="rId4"/>
    <p:sldId id="263" r:id="rId5"/>
    <p:sldId id="278" r:id="rId6"/>
    <p:sldId id="282" r:id="rId7"/>
    <p:sldId id="272" r:id="rId8"/>
    <p:sldId id="281" r:id="rId9"/>
    <p:sldId id="283" r:id="rId10"/>
    <p:sldId id="273" r:id="rId11"/>
    <p:sldId id="276" r:id="rId12"/>
    <p:sldId id="279" r:id="rId13"/>
    <p:sldId id="274" r:id="rId14"/>
    <p:sldId id="271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12"/>
    <p:restoredTop sz="91352"/>
  </p:normalViewPr>
  <p:slideViewPr>
    <p:cSldViewPr snapToGrid="0" snapToObjects="1">
      <p:cViewPr varScale="1">
        <p:scale>
          <a:sx n="127" d="100"/>
          <a:sy n="127" d="100"/>
        </p:scale>
        <p:origin x="8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7EEB15-EF6A-8448-B4F6-5E4DC731CC24}" type="datetimeFigureOut">
              <a:rPr lang="en-US" smtClean="0"/>
              <a:t>10/1/19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E0B897-733F-E943-AC73-E6CDE74F0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493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E0B897-733F-E943-AC73-E6CDE74F057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6091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E0B897-733F-E943-AC73-E6CDE74F057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3392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E0B897-733F-E943-AC73-E6CDE74F057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195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E0B897-733F-E943-AC73-E6CDE74F057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9871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E0B897-733F-E943-AC73-E6CDE74F057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2814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physicians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E0B897-733F-E943-AC73-E6CDE74F057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1604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E0B897-733F-E943-AC73-E6CDE74F057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296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0-4NNeeds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E0B897-733F-E943-AC73-E6CDE74F057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056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E0B897-733F-E943-AC73-E6CDE74F057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615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E0B897-733F-E943-AC73-E6CDE74F057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523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(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E0B897-733F-E943-AC73-E6CDE74F057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78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(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E0B897-733F-E943-AC73-E6CDE74F057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723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E0B897-733F-E943-AC73-E6CDE74F057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5764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E0B897-733F-E943-AC73-E6CDE74F057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6564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E0B897-733F-E943-AC73-E6CDE74F057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347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DAD46-B64B-6147-B7ED-5A885629AE41}" type="datetimeFigureOut">
              <a:rPr lang="en-US" smtClean="0"/>
              <a:t>10/1/19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ADD83-2F59-2E4A-B73A-77602FF13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454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DAD46-B64B-6147-B7ED-5A885629AE41}" type="datetimeFigureOut">
              <a:rPr lang="en-US" smtClean="0"/>
              <a:t>10/1/19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ADD83-2F59-2E4A-B73A-77602FF13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817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DAD46-B64B-6147-B7ED-5A885629AE41}" type="datetimeFigureOut">
              <a:rPr lang="en-US" smtClean="0"/>
              <a:t>10/1/19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ADD83-2F59-2E4A-B73A-77602FF13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131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DAD46-B64B-6147-B7ED-5A885629AE41}" type="datetimeFigureOut">
              <a:rPr lang="en-US" smtClean="0"/>
              <a:t>10/1/19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ADD83-2F59-2E4A-B73A-77602FF13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033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DAD46-B64B-6147-B7ED-5A885629AE41}" type="datetimeFigureOut">
              <a:rPr lang="en-US" smtClean="0"/>
              <a:t>10/1/19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ADD83-2F59-2E4A-B73A-77602FF13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35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DAD46-B64B-6147-B7ED-5A885629AE41}" type="datetimeFigureOut">
              <a:rPr lang="en-US" smtClean="0"/>
              <a:t>10/1/19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ADD83-2F59-2E4A-B73A-77602FF13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664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DAD46-B64B-6147-B7ED-5A885629AE41}" type="datetimeFigureOut">
              <a:rPr lang="en-US" smtClean="0"/>
              <a:t>10/1/19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ADD83-2F59-2E4A-B73A-77602FF13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998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DAD46-B64B-6147-B7ED-5A885629AE41}" type="datetimeFigureOut">
              <a:rPr lang="en-US" smtClean="0"/>
              <a:t>10/1/19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ADD83-2F59-2E4A-B73A-77602FF13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454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DAD46-B64B-6147-B7ED-5A885629AE41}" type="datetimeFigureOut">
              <a:rPr lang="en-US" smtClean="0"/>
              <a:t>10/1/19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ADD83-2F59-2E4A-B73A-77602FF13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646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DAD46-B64B-6147-B7ED-5A885629AE41}" type="datetimeFigureOut">
              <a:rPr lang="en-US" smtClean="0"/>
              <a:t>10/1/19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ADD83-2F59-2E4A-B73A-77602FF13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649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DAD46-B64B-6147-B7ED-5A885629AE41}" type="datetimeFigureOut">
              <a:rPr lang="en-US" smtClean="0"/>
              <a:t>10/1/19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ADD83-2F59-2E4A-B73A-77602FF13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52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DAD46-B64B-6147-B7ED-5A885629AE41}" type="datetimeFigureOut">
              <a:rPr lang="en-US" smtClean="0"/>
              <a:t>10/1/19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ADD83-2F59-2E4A-B73A-77602FF13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892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29F9A-38A4-CC44-AF3D-956A92832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658" y="365125"/>
            <a:ext cx="11063237" cy="1325563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latin typeface="+mn-lt"/>
              </a:rPr>
              <a:t>HONOLULU COUNTY RESOURCE MAP</a:t>
            </a:r>
            <a:endParaRPr lang="en-US" sz="6000" dirty="0">
              <a:latin typeface="+mn-lt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585B256-D7F2-CA49-AD30-C0C445038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7700" dirty="0"/>
              <a:t>Referral System for Early Intervention and Community-based Supports for Families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000" b="1" i="1" dirty="0"/>
              <a:t>A Project of the</a:t>
            </a:r>
          </a:p>
          <a:p>
            <a:pPr marL="0" indent="0" algn="ctr">
              <a:buNone/>
            </a:pPr>
            <a:r>
              <a:rPr lang="en-US" sz="3400" b="1" dirty="0"/>
              <a:t>Hawaii State Council on Developmental Disabilities</a:t>
            </a:r>
          </a:p>
          <a:p>
            <a:pPr marL="0" indent="0" algn="ctr">
              <a:buNone/>
            </a:pPr>
            <a:r>
              <a:rPr lang="en-US" sz="3400" dirty="0"/>
              <a:t>Children and Youth and Health Committee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B0F318-BFED-2E49-9F81-DB36041A90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7578" y="4933836"/>
            <a:ext cx="2092461" cy="175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361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BF457-1AEC-4A42-BCCD-054C3B0F2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1972"/>
            <a:ext cx="12191999" cy="141533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Oahu Providers:</a:t>
            </a:r>
            <a:br>
              <a:rPr lang="en-US" sz="3600" b="1" dirty="0"/>
            </a:br>
            <a:r>
              <a:rPr lang="en-US" sz="4000" b="1" dirty="0">
                <a:latin typeface="+mn-lt"/>
              </a:rPr>
              <a:t>Oahu DoE— Early Learning</a:t>
            </a:r>
            <a:endParaRPr lang="en-US" sz="3600" dirty="0">
              <a:latin typeface="+mn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E065D0-6E4B-3C4A-A9EC-31DB09D583CD}"/>
              </a:ext>
            </a:extLst>
          </p:cNvPr>
          <p:cNvSpPr/>
          <p:nvPr/>
        </p:nvSpPr>
        <p:spPr>
          <a:xfrm>
            <a:off x="6670269" y="1765848"/>
            <a:ext cx="5441342" cy="397031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b="1" dirty="0" err="1"/>
              <a:t>Nānākuli</a:t>
            </a:r>
            <a:r>
              <a:rPr lang="en-US" b="1" dirty="0"/>
              <a:t> Elementary</a:t>
            </a:r>
          </a:p>
          <a:p>
            <a:r>
              <a:rPr lang="en-US" dirty="0"/>
              <a:t>89-778 Haleakala Ave. Waianae, HI 96792</a:t>
            </a:r>
          </a:p>
          <a:p>
            <a:r>
              <a:rPr lang="en-US" dirty="0"/>
              <a:t>Ph</a:t>
            </a:r>
            <a:r>
              <a:rPr lang="en-US" b="1" dirty="0"/>
              <a:t> </a:t>
            </a:r>
            <a:r>
              <a:rPr lang="en-US" dirty="0"/>
              <a:t>666-5813</a:t>
            </a:r>
          </a:p>
          <a:p>
            <a:endParaRPr lang="en-US" dirty="0"/>
          </a:p>
          <a:p>
            <a:r>
              <a:rPr lang="en-US" b="1" dirty="0" err="1"/>
              <a:t>Waiāhole</a:t>
            </a:r>
            <a:r>
              <a:rPr lang="en-US" b="1" dirty="0"/>
              <a:t> Elementary</a:t>
            </a:r>
          </a:p>
          <a:p>
            <a:r>
              <a:rPr lang="en-US" dirty="0"/>
              <a:t>48-215 </a:t>
            </a:r>
            <a:r>
              <a:rPr lang="en-US" dirty="0" err="1"/>
              <a:t>Waiāhole</a:t>
            </a:r>
            <a:r>
              <a:rPr lang="en-US" dirty="0"/>
              <a:t> Valley Rd. Kaneohe, HI 96744</a:t>
            </a:r>
          </a:p>
          <a:p>
            <a:r>
              <a:rPr lang="en-US" dirty="0"/>
              <a:t>Ph</a:t>
            </a:r>
            <a:r>
              <a:rPr lang="en-US" b="1" dirty="0"/>
              <a:t> </a:t>
            </a:r>
            <a:r>
              <a:rPr lang="en-US" dirty="0"/>
              <a:t>239-3111</a:t>
            </a:r>
          </a:p>
          <a:p>
            <a:endParaRPr lang="en-US" dirty="0"/>
          </a:p>
          <a:p>
            <a:r>
              <a:rPr lang="en-US" b="1" dirty="0"/>
              <a:t>Waialua Elementary</a:t>
            </a:r>
          </a:p>
          <a:p>
            <a:r>
              <a:rPr lang="en-US" dirty="0"/>
              <a:t>67-020 Waialua Beach Rd. Waialua, HI 96791</a:t>
            </a:r>
          </a:p>
          <a:p>
            <a:r>
              <a:rPr lang="en-US" dirty="0"/>
              <a:t>Ph</a:t>
            </a:r>
            <a:r>
              <a:rPr lang="en-US" b="1" dirty="0"/>
              <a:t> </a:t>
            </a:r>
            <a:r>
              <a:rPr lang="en-US" dirty="0"/>
              <a:t>637-8228</a:t>
            </a:r>
          </a:p>
          <a:p>
            <a:endParaRPr lang="en-US" dirty="0"/>
          </a:p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5-Point Star 4">
            <a:extLst>
              <a:ext uri="{FF2B5EF4-FFF2-40B4-BE49-F238E27FC236}">
                <a16:creationId xmlns:a16="http://schemas.microsoft.com/office/drawing/2014/main" id="{26E14487-928E-9948-B8B6-8664646F7016}"/>
              </a:ext>
            </a:extLst>
          </p:cNvPr>
          <p:cNvSpPr/>
          <p:nvPr/>
        </p:nvSpPr>
        <p:spPr>
          <a:xfrm>
            <a:off x="82192" y="108797"/>
            <a:ext cx="1076689" cy="1076689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45AB5E-1C9E-BE49-B906-02BD689A0AFF}"/>
              </a:ext>
            </a:extLst>
          </p:cNvPr>
          <p:cNvSpPr/>
          <p:nvPr/>
        </p:nvSpPr>
        <p:spPr>
          <a:xfrm>
            <a:off x="1319362" y="1774565"/>
            <a:ext cx="5441342" cy="510909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b="1" dirty="0"/>
              <a:t>Kailua Elementary</a:t>
            </a:r>
          </a:p>
          <a:p>
            <a:r>
              <a:rPr lang="en-US" dirty="0"/>
              <a:t>315 </a:t>
            </a:r>
            <a:r>
              <a:rPr lang="en-US" dirty="0" err="1"/>
              <a:t>Kuulei</a:t>
            </a:r>
            <a:r>
              <a:rPr lang="en-US" dirty="0"/>
              <a:t> Rd. Kailua, HI 96734</a:t>
            </a:r>
          </a:p>
          <a:p>
            <a:r>
              <a:rPr lang="en-US" dirty="0"/>
              <a:t>Ph</a:t>
            </a:r>
            <a:r>
              <a:rPr lang="en-US" b="1" dirty="0"/>
              <a:t> </a:t>
            </a:r>
            <a:r>
              <a:rPr lang="en-US" dirty="0"/>
              <a:t>266-7878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400" dirty="0"/>
          </a:p>
          <a:p>
            <a:r>
              <a:rPr lang="en-US" b="1" dirty="0" err="1"/>
              <a:t>Kalihi</a:t>
            </a:r>
            <a:r>
              <a:rPr lang="en-US" b="1" dirty="0"/>
              <a:t> </a:t>
            </a:r>
            <a:r>
              <a:rPr lang="en-US" b="1" dirty="0" err="1"/>
              <a:t>Uka</a:t>
            </a:r>
            <a:r>
              <a:rPr lang="en-US" b="1" dirty="0"/>
              <a:t> Elementary</a:t>
            </a:r>
          </a:p>
          <a:p>
            <a:r>
              <a:rPr lang="en-US" dirty="0"/>
              <a:t>2411 </a:t>
            </a:r>
            <a:r>
              <a:rPr lang="en-US" dirty="0" err="1"/>
              <a:t>Kalihi</a:t>
            </a:r>
            <a:r>
              <a:rPr lang="en-US" dirty="0"/>
              <a:t> St. Honolulu, HI 96819</a:t>
            </a:r>
          </a:p>
          <a:p>
            <a:r>
              <a:rPr lang="en-US" dirty="0"/>
              <a:t>Ph</a:t>
            </a:r>
            <a:r>
              <a:rPr lang="en-US" b="1" dirty="0"/>
              <a:t> </a:t>
            </a:r>
            <a:r>
              <a:rPr lang="en-US" dirty="0"/>
              <a:t>832-3310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400" dirty="0"/>
          </a:p>
          <a:p>
            <a:r>
              <a:rPr lang="en-US" b="1" dirty="0" err="1"/>
              <a:t>Keolu</a:t>
            </a:r>
            <a:r>
              <a:rPr lang="en-US" b="1" dirty="0"/>
              <a:t> Elementary</a:t>
            </a:r>
          </a:p>
          <a:p>
            <a:r>
              <a:rPr lang="en-US" dirty="0"/>
              <a:t>1416 </a:t>
            </a:r>
            <a:r>
              <a:rPr lang="en-US" dirty="0" err="1"/>
              <a:t>Keolu</a:t>
            </a:r>
            <a:r>
              <a:rPr lang="en-US" dirty="0"/>
              <a:t> Dr. Kailua, HI 96734</a:t>
            </a:r>
          </a:p>
          <a:p>
            <a:r>
              <a:rPr lang="en-US" dirty="0"/>
              <a:t>Ph</a:t>
            </a:r>
            <a:r>
              <a:rPr lang="en-US" b="1" dirty="0"/>
              <a:t> </a:t>
            </a:r>
            <a:r>
              <a:rPr lang="en-US" dirty="0"/>
              <a:t>266-7818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400" dirty="0"/>
          </a:p>
          <a:p>
            <a:r>
              <a:rPr lang="en-US" b="1" dirty="0" err="1"/>
              <a:t>Linapuni</a:t>
            </a:r>
            <a:r>
              <a:rPr lang="en-US" b="1" dirty="0"/>
              <a:t> Elementary</a:t>
            </a:r>
          </a:p>
          <a:p>
            <a:r>
              <a:rPr lang="en-US" dirty="0"/>
              <a:t>1434 </a:t>
            </a:r>
            <a:r>
              <a:rPr lang="en-US" dirty="0" err="1"/>
              <a:t>Linapuni</a:t>
            </a:r>
            <a:r>
              <a:rPr lang="en-US" dirty="0"/>
              <a:t> St. Honolulu, HI 96819</a:t>
            </a:r>
          </a:p>
          <a:p>
            <a:r>
              <a:rPr lang="en-US" dirty="0"/>
              <a:t>Ph</a:t>
            </a:r>
            <a:r>
              <a:rPr lang="en-US" b="1" dirty="0"/>
              <a:t> </a:t>
            </a:r>
            <a:r>
              <a:rPr lang="en-US" dirty="0"/>
              <a:t>305-2150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400" dirty="0"/>
          </a:p>
          <a:p>
            <a:endParaRPr lang="en-US" dirty="0"/>
          </a:p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66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D4865-41BB-B24A-8C8C-F2F46D9FD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614"/>
            <a:ext cx="12191999" cy="1325563"/>
          </a:xfrm>
        </p:spPr>
        <p:txBody>
          <a:bodyPr/>
          <a:lstStyle/>
          <a:p>
            <a:pPr algn="ctr"/>
            <a:r>
              <a:rPr lang="en-US" sz="3600" b="1" dirty="0"/>
              <a:t>Oahu Providers:</a:t>
            </a:r>
            <a:br>
              <a:rPr lang="en-US" sz="3600" b="1" dirty="0"/>
            </a:br>
            <a:r>
              <a:rPr lang="en-US" sz="4000" b="1" dirty="0">
                <a:latin typeface="+mn-lt"/>
              </a:rPr>
              <a:t>Tutu and Me Traveling Preschools </a:t>
            </a:r>
            <a:endParaRPr lang="en-US" sz="3600" b="1" dirty="0"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F57923-F085-A94C-A2C3-A932CB08B1E1}"/>
              </a:ext>
            </a:extLst>
          </p:cNvPr>
          <p:cNvSpPr/>
          <p:nvPr/>
        </p:nvSpPr>
        <p:spPr>
          <a:xfrm>
            <a:off x="952971" y="1893118"/>
            <a:ext cx="58891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Papakōlea</a:t>
            </a:r>
            <a:r>
              <a:rPr lang="en-US" b="1" dirty="0"/>
              <a:t> Community Park </a:t>
            </a:r>
            <a:endParaRPr lang="en-US" dirty="0"/>
          </a:p>
          <a:p>
            <a:r>
              <a:rPr lang="en-US" dirty="0"/>
              <a:t>2150 Tantalus Dr. Honolulu, HI 96813</a:t>
            </a:r>
          </a:p>
          <a:p>
            <a:r>
              <a:rPr lang="en-US" dirty="0"/>
              <a:t>Ph 524-7633 </a:t>
            </a:r>
          </a:p>
          <a:p>
            <a:endParaRPr lang="en-US" b="1" dirty="0"/>
          </a:p>
          <a:p>
            <a:r>
              <a:rPr lang="en-US" b="1" dirty="0"/>
              <a:t>Waialua United Church of Christ </a:t>
            </a:r>
            <a:endParaRPr lang="en-US" dirty="0"/>
          </a:p>
          <a:p>
            <a:r>
              <a:rPr lang="en-US" dirty="0"/>
              <a:t>67-174 Farrington Hwy. Waialua, HI 96791</a:t>
            </a:r>
          </a:p>
          <a:p>
            <a:r>
              <a:rPr lang="en-US" dirty="0"/>
              <a:t>Ph 524-7633 </a:t>
            </a:r>
          </a:p>
          <a:p>
            <a:endParaRPr lang="en-US" b="1" dirty="0"/>
          </a:p>
          <a:p>
            <a:r>
              <a:rPr lang="en-US" b="1" dirty="0"/>
              <a:t>Bishop Museum </a:t>
            </a:r>
            <a:endParaRPr lang="en-US" dirty="0"/>
          </a:p>
          <a:p>
            <a:r>
              <a:rPr lang="en-US" dirty="0"/>
              <a:t>1525 Bernice St. Honolulu, HI 96817</a:t>
            </a:r>
          </a:p>
          <a:p>
            <a:r>
              <a:rPr lang="en-US" dirty="0"/>
              <a:t>Ph 524-7633 </a:t>
            </a:r>
          </a:p>
          <a:p>
            <a:endParaRPr lang="en-US" b="1" dirty="0"/>
          </a:p>
        </p:txBody>
      </p:sp>
      <p:sp>
        <p:nvSpPr>
          <p:cNvPr id="6" name="5-Point Star 5">
            <a:extLst>
              <a:ext uri="{FF2B5EF4-FFF2-40B4-BE49-F238E27FC236}">
                <a16:creationId xmlns:a16="http://schemas.microsoft.com/office/drawing/2014/main" id="{5485CA89-6615-BB43-91DE-9F3C4B25393C}"/>
              </a:ext>
            </a:extLst>
          </p:cNvPr>
          <p:cNvSpPr/>
          <p:nvPr/>
        </p:nvSpPr>
        <p:spPr>
          <a:xfrm>
            <a:off x="71254" y="129050"/>
            <a:ext cx="1076689" cy="1076689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EEFEE0-C4ED-5C44-BB0E-BCC66D2B4D49}"/>
              </a:ext>
            </a:extLst>
          </p:cNvPr>
          <p:cNvSpPr/>
          <p:nvPr/>
        </p:nvSpPr>
        <p:spPr>
          <a:xfrm>
            <a:off x="6702995" y="1859339"/>
            <a:ext cx="58891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Makakilo</a:t>
            </a:r>
            <a:r>
              <a:rPr lang="en-US" b="1" dirty="0"/>
              <a:t> Elementary School Cafeteria </a:t>
            </a:r>
            <a:endParaRPr lang="en-US" dirty="0"/>
          </a:p>
          <a:p>
            <a:r>
              <a:rPr lang="en-US" dirty="0"/>
              <a:t>92-675 </a:t>
            </a:r>
            <a:r>
              <a:rPr lang="en-US" dirty="0" err="1"/>
              <a:t>Anipeahi</a:t>
            </a:r>
            <a:r>
              <a:rPr lang="en-US" dirty="0"/>
              <a:t> St. Kapolei, HI 96707</a:t>
            </a:r>
          </a:p>
          <a:p>
            <a:r>
              <a:rPr lang="en-US" dirty="0"/>
              <a:t>Ph 524-7633 </a:t>
            </a:r>
          </a:p>
          <a:p>
            <a:endParaRPr lang="en-US" b="1" dirty="0"/>
          </a:p>
          <a:p>
            <a:r>
              <a:rPr lang="en-US" b="1" dirty="0" err="1"/>
              <a:t>Kahalu‘u</a:t>
            </a:r>
            <a:r>
              <a:rPr lang="en-US" b="1" dirty="0"/>
              <a:t> K.E.Y. Project</a:t>
            </a:r>
            <a:endParaRPr lang="en-US" dirty="0"/>
          </a:p>
          <a:p>
            <a:r>
              <a:rPr lang="en-US" dirty="0"/>
              <a:t>42-278 </a:t>
            </a:r>
            <a:r>
              <a:rPr lang="en-US" dirty="0" err="1"/>
              <a:t>Waihe‘e</a:t>
            </a:r>
            <a:r>
              <a:rPr lang="en-US" dirty="0"/>
              <a:t> Rd. </a:t>
            </a:r>
            <a:r>
              <a:rPr lang="en-US" dirty="0" err="1"/>
              <a:t>Kāne‘ohe</a:t>
            </a:r>
            <a:r>
              <a:rPr lang="en-US" dirty="0"/>
              <a:t>, HI 96744</a:t>
            </a:r>
          </a:p>
          <a:p>
            <a:r>
              <a:rPr lang="en-US" dirty="0"/>
              <a:t>Ph 524-7633 </a:t>
            </a:r>
          </a:p>
          <a:p>
            <a:endParaRPr lang="en-US" b="1" dirty="0"/>
          </a:p>
          <a:p>
            <a:r>
              <a:rPr lang="en-US" b="1" dirty="0"/>
              <a:t>Kamehameha Preschool – </a:t>
            </a:r>
            <a:r>
              <a:rPr lang="en-US" b="1" dirty="0" err="1"/>
              <a:t>Waimānalo</a:t>
            </a:r>
            <a:r>
              <a:rPr lang="en-US" b="1" dirty="0"/>
              <a:t> </a:t>
            </a:r>
            <a:endParaRPr lang="en-US" dirty="0"/>
          </a:p>
          <a:p>
            <a:r>
              <a:rPr lang="en-US" dirty="0"/>
              <a:t>41-235 </a:t>
            </a:r>
            <a:r>
              <a:rPr lang="en-US" dirty="0" err="1"/>
              <a:t>Ilauhole</a:t>
            </a:r>
            <a:r>
              <a:rPr lang="en-US" dirty="0"/>
              <a:t> St. </a:t>
            </a:r>
            <a:r>
              <a:rPr lang="en-US" dirty="0" err="1"/>
              <a:t>Waimānalo</a:t>
            </a:r>
            <a:r>
              <a:rPr lang="en-US" dirty="0"/>
              <a:t>, HI 96795</a:t>
            </a:r>
          </a:p>
          <a:p>
            <a:r>
              <a:rPr lang="en-US" dirty="0"/>
              <a:t>Ph 524-7633 </a:t>
            </a:r>
          </a:p>
        </p:txBody>
      </p:sp>
    </p:spTree>
    <p:extLst>
      <p:ext uri="{BB962C8B-B14F-4D97-AF65-F5344CB8AC3E}">
        <p14:creationId xmlns:p14="http://schemas.microsoft.com/office/powerpoint/2010/main" val="302149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-Point Star 4">
            <a:extLst>
              <a:ext uri="{FF2B5EF4-FFF2-40B4-BE49-F238E27FC236}">
                <a16:creationId xmlns:a16="http://schemas.microsoft.com/office/drawing/2014/main" id="{AE7FFCEC-A89F-A343-916A-52710BBD17AB}"/>
              </a:ext>
            </a:extLst>
          </p:cNvPr>
          <p:cNvSpPr/>
          <p:nvPr/>
        </p:nvSpPr>
        <p:spPr>
          <a:xfrm>
            <a:off x="62463" y="124436"/>
            <a:ext cx="1076689" cy="1076689"/>
          </a:xfrm>
          <a:prstGeom prst="star5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0F54B9-0CB9-7540-A51C-69F6722AB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Oahu Providers:</a:t>
            </a:r>
            <a:br>
              <a:rPr lang="en-US" sz="3600" b="1" dirty="0"/>
            </a:br>
            <a:r>
              <a:rPr lang="en-US" sz="4000" b="1" dirty="0" err="1">
                <a:latin typeface="+mn-lt"/>
              </a:rPr>
              <a:t>Kamaaina</a:t>
            </a:r>
            <a:r>
              <a:rPr lang="en-US" sz="4000" b="1" dirty="0">
                <a:latin typeface="+mn-lt"/>
              </a:rPr>
              <a:t> Kids and PACT — Early Head Start</a:t>
            </a:r>
            <a:endParaRPr lang="en-US" sz="28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F03A32-40D2-2D46-9E44-41D6C1952386}"/>
              </a:ext>
            </a:extLst>
          </p:cNvPr>
          <p:cNvSpPr/>
          <p:nvPr/>
        </p:nvSpPr>
        <p:spPr>
          <a:xfrm>
            <a:off x="4072929" y="1975551"/>
            <a:ext cx="462894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b="1" dirty="0" err="1"/>
              <a:t>Ewa</a:t>
            </a:r>
            <a:r>
              <a:rPr lang="en-US" b="1" dirty="0"/>
              <a:t> Preschool @CFS</a:t>
            </a:r>
            <a:endParaRPr lang="en-US" i="1" dirty="0"/>
          </a:p>
          <a:p>
            <a:pPr fontAlgn="base"/>
            <a:r>
              <a:rPr lang="en-US" dirty="0"/>
              <a:t>91-1841 Fort Weaver Rd. </a:t>
            </a:r>
            <a:r>
              <a:rPr lang="en-US" dirty="0" err="1"/>
              <a:t>Ewa</a:t>
            </a:r>
            <a:r>
              <a:rPr lang="en-US" dirty="0"/>
              <a:t>, HI 96706</a:t>
            </a:r>
          </a:p>
          <a:p>
            <a:r>
              <a:rPr lang="en-US" dirty="0"/>
              <a:t>Ph 681-1503 </a:t>
            </a:r>
          </a:p>
          <a:p>
            <a:endParaRPr lang="en-US" b="1" i="1" dirty="0">
              <a:solidFill>
                <a:srgbClr val="FF0000"/>
              </a:solidFill>
            </a:endParaRPr>
          </a:p>
          <a:p>
            <a:endParaRPr lang="en-US" b="1" i="1" dirty="0">
              <a:solidFill>
                <a:srgbClr val="FF0000"/>
              </a:solidFill>
            </a:endParaRPr>
          </a:p>
          <a:p>
            <a:r>
              <a:rPr lang="en-US" b="1" dirty="0" err="1"/>
              <a:t>Kalaeloa</a:t>
            </a:r>
            <a:r>
              <a:rPr lang="en-US" b="1" dirty="0"/>
              <a:t> Preschool</a:t>
            </a:r>
            <a:endParaRPr lang="en-US" i="1" dirty="0"/>
          </a:p>
          <a:p>
            <a:pPr fontAlgn="base"/>
            <a:r>
              <a:rPr lang="en-US" dirty="0"/>
              <a:t>1965 Bougainville Ave. Kapolei, HI 96707</a:t>
            </a:r>
          </a:p>
          <a:p>
            <a:r>
              <a:rPr lang="en-US" dirty="0"/>
              <a:t>Ph 682-8150 </a:t>
            </a:r>
          </a:p>
          <a:p>
            <a:r>
              <a:rPr lang="en-US" dirty="0"/>
              <a:t> </a:t>
            </a:r>
          </a:p>
          <a:p>
            <a:endParaRPr lang="en-US" dirty="0"/>
          </a:p>
          <a:p>
            <a:r>
              <a:rPr lang="en-US" b="1" dirty="0" err="1"/>
              <a:t>Maili</a:t>
            </a:r>
            <a:r>
              <a:rPr lang="en-US" b="1" dirty="0"/>
              <a:t> Preschool </a:t>
            </a:r>
          </a:p>
          <a:p>
            <a:r>
              <a:rPr lang="en-US" dirty="0"/>
              <a:t>87-227 St John's Rd. Waianae, HI 96792</a:t>
            </a:r>
          </a:p>
          <a:p>
            <a:r>
              <a:rPr lang="en-US" dirty="0"/>
              <a:t>Ph 696-9460</a:t>
            </a:r>
          </a:p>
        </p:txBody>
      </p:sp>
    </p:spTree>
    <p:extLst>
      <p:ext uri="{BB962C8B-B14F-4D97-AF65-F5344CB8AC3E}">
        <p14:creationId xmlns:p14="http://schemas.microsoft.com/office/powerpoint/2010/main" val="48053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-Point Star 4">
            <a:extLst>
              <a:ext uri="{FF2B5EF4-FFF2-40B4-BE49-F238E27FC236}">
                <a16:creationId xmlns:a16="http://schemas.microsoft.com/office/drawing/2014/main" id="{5E0C0E7B-0C95-9E4C-9B0E-9BC8CDA8FFCC}"/>
              </a:ext>
            </a:extLst>
          </p:cNvPr>
          <p:cNvSpPr/>
          <p:nvPr/>
        </p:nvSpPr>
        <p:spPr>
          <a:xfrm>
            <a:off x="92130" y="124436"/>
            <a:ext cx="1076689" cy="1076689"/>
          </a:xfrm>
          <a:prstGeom prst="star5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0F54B9-0CB9-7540-A51C-69F6722AB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n-US" sz="3600" b="1" dirty="0"/>
              <a:t>Oahu Providers:</a:t>
            </a:r>
            <a:br>
              <a:rPr lang="en-US" sz="3600" b="1" dirty="0"/>
            </a:br>
            <a:r>
              <a:rPr lang="en-US" sz="4000" b="1" dirty="0" err="1">
                <a:latin typeface="+mn-lt"/>
              </a:rPr>
              <a:t>Kamaaina</a:t>
            </a:r>
            <a:r>
              <a:rPr lang="en-US" sz="4000" b="1" dirty="0">
                <a:latin typeface="+mn-lt"/>
              </a:rPr>
              <a:t> Kids — Preschool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FEB838-1664-814E-A015-0E093AF4EE09}"/>
              </a:ext>
            </a:extLst>
          </p:cNvPr>
          <p:cNvSpPr/>
          <p:nvPr/>
        </p:nvSpPr>
        <p:spPr>
          <a:xfrm>
            <a:off x="1274458" y="1711256"/>
            <a:ext cx="426217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b="1" dirty="0" err="1"/>
              <a:t>Alewa</a:t>
            </a:r>
            <a:r>
              <a:rPr lang="en-US" b="1" dirty="0"/>
              <a:t> Heights Preschool</a:t>
            </a:r>
          </a:p>
          <a:p>
            <a:pPr fontAlgn="base"/>
            <a:r>
              <a:rPr lang="en-US" dirty="0"/>
              <a:t>St. Mark’s Coptic Orthodox Church</a:t>
            </a:r>
          </a:p>
          <a:p>
            <a:pPr fontAlgn="base"/>
            <a:r>
              <a:rPr lang="en-US" dirty="0"/>
              <a:t>1052 </a:t>
            </a:r>
            <a:r>
              <a:rPr lang="en-US" dirty="0" err="1"/>
              <a:t>Ilima</a:t>
            </a:r>
            <a:r>
              <a:rPr lang="en-US" dirty="0"/>
              <a:t> Dr. Honolulu, HI 96817</a:t>
            </a:r>
          </a:p>
          <a:p>
            <a:r>
              <a:rPr lang="en-US" dirty="0"/>
              <a:t>Ph 595-6634 </a:t>
            </a:r>
          </a:p>
          <a:p>
            <a:endParaRPr lang="en-US" b="1" dirty="0"/>
          </a:p>
          <a:p>
            <a:r>
              <a:rPr lang="en-US" b="1" dirty="0"/>
              <a:t>Calvary Preschool</a:t>
            </a:r>
          </a:p>
          <a:p>
            <a:pPr fontAlgn="base"/>
            <a:r>
              <a:rPr lang="en-US" dirty="0"/>
              <a:t>45-435 </a:t>
            </a:r>
            <a:r>
              <a:rPr lang="en-US" dirty="0" err="1"/>
              <a:t>Aumoku</a:t>
            </a:r>
            <a:r>
              <a:rPr lang="en-US" dirty="0"/>
              <a:t> St. Kaneohe, HI 96744</a:t>
            </a:r>
          </a:p>
          <a:p>
            <a:r>
              <a:rPr lang="en-US" dirty="0"/>
              <a:t>Ph 235-4833 </a:t>
            </a:r>
          </a:p>
          <a:p>
            <a:r>
              <a:rPr lang="en-US" dirty="0"/>
              <a:t> </a:t>
            </a:r>
          </a:p>
          <a:p>
            <a:pPr fontAlgn="base"/>
            <a:r>
              <a:rPr lang="en-US" b="1" dirty="0"/>
              <a:t>Enchanted Lake Preschool </a:t>
            </a:r>
          </a:p>
          <a:p>
            <a:pPr fontAlgn="base"/>
            <a:r>
              <a:rPr lang="en-US" dirty="0"/>
              <a:t>1425 </a:t>
            </a:r>
            <a:r>
              <a:rPr lang="en-US" dirty="0" err="1"/>
              <a:t>Keolu</a:t>
            </a:r>
            <a:r>
              <a:rPr lang="en-US" dirty="0"/>
              <a:t> Dr. Kailua, HI 96734</a:t>
            </a:r>
          </a:p>
          <a:p>
            <a:r>
              <a:rPr lang="en-US" dirty="0"/>
              <a:t>Ph 263-5554 </a:t>
            </a:r>
          </a:p>
          <a:p>
            <a:endParaRPr lang="en-US" dirty="0"/>
          </a:p>
          <a:p>
            <a:pPr fontAlgn="base"/>
            <a:r>
              <a:rPr lang="en-US" b="1" dirty="0"/>
              <a:t>Hawaii Kai Preschool</a:t>
            </a:r>
          </a:p>
          <a:p>
            <a:pPr fontAlgn="base"/>
            <a:r>
              <a:rPr lang="en-US" dirty="0"/>
              <a:t>5919 </a:t>
            </a:r>
            <a:r>
              <a:rPr lang="en-US" dirty="0" err="1"/>
              <a:t>Kalanianaole</a:t>
            </a:r>
            <a:r>
              <a:rPr lang="en-US" dirty="0"/>
              <a:t> Hwy. Honolulu, HI 96821</a:t>
            </a:r>
          </a:p>
          <a:p>
            <a:r>
              <a:rPr lang="en-US" dirty="0"/>
              <a:t>Ph 394-6055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913D99-26C6-704E-BBEA-BB694D551507}"/>
              </a:ext>
            </a:extLst>
          </p:cNvPr>
          <p:cNvSpPr/>
          <p:nvPr/>
        </p:nvSpPr>
        <p:spPr>
          <a:xfrm>
            <a:off x="7207177" y="1711256"/>
            <a:ext cx="4669973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Honolulu Preschool </a:t>
            </a:r>
          </a:p>
          <a:p>
            <a:pPr fontAlgn="base"/>
            <a:r>
              <a:rPr lang="en-US" dirty="0"/>
              <a:t>930 </a:t>
            </a:r>
            <a:r>
              <a:rPr lang="en-US" dirty="0" err="1"/>
              <a:t>Lunalilo</a:t>
            </a:r>
            <a:r>
              <a:rPr lang="en-US" dirty="0"/>
              <a:t> St. Honolulu, HI 96822</a:t>
            </a:r>
          </a:p>
          <a:p>
            <a:r>
              <a:rPr lang="en-US" dirty="0"/>
              <a:t>Ph 599-2807 </a:t>
            </a:r>
          </a:p>
          <a:p>
            <a:endParaRPr lang="en-US" sz="1100" dirty="0"/>
          </a:p>
          <a:p>
            <a:endParaRPr lang="en-US" sz="2000" b="1" dirty="0"/>
          </a:p>
          <a:p>
            <a:pPr fontAlgn="base"/>
            <a:r>
              <a:rPr lang="en-US" b="1" dirty="0"/>
              <a:t>Judd Street Preschool </a:t>
            </a:r>
          </a:p>
          <a:p>
            <a:pPr fontAlgn="base"/>
            <a:r>
              <a:rPr lang="en-US" dirty="0"/>
              <a:t>45 Judd St. Honolulu, HI 96817</a:t>
            </a:r>
          </a:p>
          <a:p>
            <a:r>
              <a:rPr lang="en-US" dirty="0"/>
              <a:t>Ph 585-9552 </a:t>
            </a:r>
            <a:endParaRPr lang="en-US" b="1" dirty="0"/>
          </a:p>
          <a:p>
            <a:endParaRPr lang="en-US" dirty="0"/>
          </a:p>
          <a:p>
            <a:pPr fontAlgn="base"/>
            <a:r>
              <a:rPr lang="en-US" b="1" dirty="0"/>
              <a:t>Kaneohe Preschool </a:t>
            </a:r>
          </a:p>
          <a:p>
            <a:pPr fontAlgn="base"/>
            <a:r>
              <a:rPr lang="en-US" dirty="0"/>
              <a:t>45-520 </a:t>
            </a:r>
            <a:r>
              <a:rPr lang="en-US" dirty="0" err="1"/>
              <a:t>Keaahala</a:t>
            </a:r>
            <a:r>
              <a:rPr lang="en-US" dirty="0"/>
              <a:t> Rd. Kaneohe, HI 96744</a:t>
            </a:r>
          </a:p>
          <a:p>
            <a:r>
              <a:rPr lang="en-US" dirty="0"/>
              <a:t>Ph 247-0718 </a:t>
            </a:r>
          </a:p>
          <a:p>
            <a:endParaRPr lang="en-US" dirty="0"/>
          </a:p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6415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C6CBB-ADD4-3145-BEFD-32DA2BDD4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137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+mn-lt"/>
              </a:rPr>
              <a:t>Oahu Supply and Demand of Physicians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5D4483-E3BE-1F43-8A30-226BC6E6DD31}"/>
              </a:ext>
            </a:extLst>
          </p:cNvPr>
          <p:cNvSpPr/>
          <p:nvPr/>
        </p:nvSpPr>
        <p:spPr>
          <a:xfrm>
            <a:off x="2247545" y="5969205"/>
            <a:ext cx="97130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/>
              <a:t>Annual Report on Findings from the Hawaii Physician Workforce Assessment Project, December 2018</a:t>
            </a:r>
          </a:p>
          <a:p>
            <a:pPr algn="r"/>
            <a:r>
              <a:rPr lang="en-US" dirty="0"/>
              <a:t>University of Hawaii System Annual Report to the 2019 Legislature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56D683-E71D-7946-974B-E3E42D0F193E}"/>
              </a:ext>
            </a:extLst>
          </p:cNvPr>
          <p:cNvSpPr/>
          <p:nvPr/>
        </p:nvSpPr>
        <p:spPr>
          <a:xfrm>
            <a:off x="848137" y="1243790"/>
            <a:ext cx="1073021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Pediatrics</a:t>
            </a:r>
            <a:r>
              <a:rPr lang="en-US" sz="2800" dirty="0"/>
              <a:t>: 161 pediatricians. Shortage of 7 pediatricians.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Neonatal/Perinatal</a:t>
            </a:r>
            <a:r>
              <a:rPr lang="en-US" sz="2800" dirty="0"/>
              <a:t>: 29 neonatal/perinatal physicians.  Need exceeded by 13 neonatal/perinatal physicians.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Family Medicine/General Practice</a:t>
            </a:r>
            <a:r>
              <a:rPr lang="en-US" sz="2800" dirty="0"/>
              <a:t>: 208 family medicine physicians. Shortage of 150 family medicine physicians.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General Internal Medicine</a:t>
            </a:r>
            <a:r>
              <a:rPr lang="en-US" sz="2800" dirty="0"/>
              <a:t>: 333 general internal medicine physicians. No shortage of general internal medicine physicians.</a:t>
            </a:r>
          </a:p>
        </p:txBody>
      </p:sp>
    </p:spTree>
    <p:extLst>
      <p:ext uri="{BB962C8B-B14F-4D97-AF65-F5344CB8AC3E}">
        <p14:creationId xmlns:p14="http://schemas.microsoft.com/office/powerpoint/2010/main" val="4116938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+mn-lt"/>
              </a:rPr>
              <a:t>Health Care Professionals Statewide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7288" y="1825625"/>
            <a:ext cx="8842917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Pediatricians Certified: 312</a:t>
            </a:r>
          </a:p>
          <a:p>
            <a:r>
              <a:rPr lang="en-US" dirty="0"/>
              <a:t>Pediatricians Certified including subspecialists: 400</a:t>
            </a:r>
          </a:p>
          <a:p>
            <a:r>
              <a:rPr lang="en-US" dirty="0"/>
              <a:t>Occupational Therapists: 330</a:t>
            </a:r>
          </a:p>
          <a:p>
            <a:r>
              <a:rPr lang="en-US" dirty="0"/>
              <a:t>Physical Therapists: 1010</a:t>
            </a:r>
          </a:p>
          <a:p>
            <a:r>
              <a:rPr lang="en-US" dirty="0"/>
              <a:t>Speech Language Pathologists: 570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1800" dirty="0"/>
              <a:t>Bureau of Labor Statistics, May 2018 State Occupational Employment Estimates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773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B77183F5-5985-6942-8820-ADF0B3630E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3579" y="83099"/>
            <a:ext cx="8076539" cy="6774528"/>
          </a:xfrm>
          <a:prstGeom prst="rect">
            <a:avLst/>
          </a:prstGeom>
        </p:spPr>
      </p:pic>
      <p:grpSp>
        <p:nvGrpSpPr>
          <p:cNvPr id="135" name="Group 134">
            <a:extLst>
              <a:ext uri="{FF2B5EF4-FFF2-40B4-BE49-F238E27FC236}">
                <a16:creationId xmlns:a16="http://schemas.microsoft.com/office/drawing/2014/main" id="{851CB56A-C19A-7F44-8291-E21F16BAF3C2}"/>
              </a:ext>
            </a:extLst>
          </p:cNvPr>
          <p:cNvGrpSpPr/>
          <p:nvPr/>
        </p:nvGrpSpPr>
        <p:grpSpPr>
          <a:xfrm>
            <a:off x="7288803" y="4790701"/>
            <a:ext cx="478465" cy="478465"/>
            <a:chOff x="9307434" y="2349603"/>
            <a:chExt cx="478465" cy="478465"/>
          </a:xfrm>
        </p:grpSpPr>
        <p:sp>
          <p:nvSpPr>
            <p:cNvPr id="136" name="5-Point Star 135">
              <a:extLst>
                <a:ext uri="{FF2B5EF4-FFF2-40B4-BE49-F238E27FC236}">
                  <a16:creationId xmlns:a16="http://schemas.microsoft.com/office/drawing/2014/main" id="{5F1152AC-F0A0-CD44-9674-1C6F7F47C093}"/>
                </a:ext>
              </a:extLst>
            </p:cNvPr>
            <p:cNvSpPr/>
            <p:nvPr/>
          </p:nvSpPr>
          <p:spPr>
            <a:xfrm>
              <a:off x="9307434" y="2349603"/>
              <a:ext cx="478465" cy="478465"/>
            </a:xfrm>
            <a:prstGeom prst="star5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0F6F83AA-19A2-DA41-95CD-4B6012B69959}"/>
                </a:ext>
              </a:extLst>
            </p:cNvPr>
            <p:cNvSpPr/>
            <p:nvPr/>
          </p:nvSpPr>
          <p:spPr>
            <a:xfrm>
              <a:off x="9495692" y="2566878"/>
              <a:ext cx="105984" cy="10598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5-Point Star 20">
            <a:extLst>
              <a:ext uri="{FF2B5EF4-FFF2-40B4-BE49-F238E27FC236}">
                <a16:creationId xmlns:a16="http://schemas.microsoft.com/office/drawing/2014/main" id="{071C5BEA-2A2A-E943-A00D-3C79ED8CF1B2}"/>
              </a:ext>
            </a:extLst>
          </p:cNvPr>
          <p:cNvSpPr/>
          <p:nvPr/>
        </p:nvSpPr>
        <p:spPr>
          <a:xfrm>
            <a:off x="8328660" y="4945693"/>
            <a:ext cx="478465" cy="478465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2" name="5-Point Star 41">
            <a:extLst>
              <a:ext uri="{FF2B5EF4-FFF2-40B4-BE49-F238E27FC236}">
                <a16:creationId xmlns:a16="http://schemas.microsoft.com/office/drawing/2014/main" id="{741C2B32-1886-464D-8E9C-B88BF1F6443A}"/>
              </a:ext>
            </a:extLst>
          </p:cNvPr>
          <p:cNvSpPr/>
          <p:nvPr/>
        </p:nvSpPr>
        <p:spPr>
          <a:xfrm>
            <a:off x="8480624" y="4706032"/>
            <a:ext cx="478465" cy="478465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4" name="5-Point Star 43">
            <a:extLst>
              <a:ext uri="{FF2B5EF4-FFF2-40B4-BE49-F238E27FC236}">
                <a16:creationId xmlns:a16="http://schemas.microsoft.com/office/drawing/2014/main" id="{6BE634DD-0A5C-C644-9609-19F18B47789D}"/>
              </a:ext>
            </a:extLst>
          </p:cNvPr>
          <p:cNvSpPr/>
          <p:nvPr/>
        </p:nvSpPr>
        <p:spPr>
          <a:xfrm>
            <a:off x="7336816" y="3245794"/>
            <a:ext cx="478465" cy="478465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6" name="5-Point Star 45">
            <a:extLst>
              <a:ext uri="{FF2B5EF4-FFF2-40B4-BE49-F238E27FC236}">
                <a16:creationId xmlns:a16="http://schemas.microsoft.com/office/drawing/2014/main" id="{DD638FA9-4751-CD43-B4C9-A5913459D7A4}"/>
              </a:ext>
            </a:extLst>
          </p:cNvPr>
          <p:cNvSpPr/>
          <p:nvPr/>
        </p:nvSpPr>
        <p:spPr>
          <a:xfrm>
            <a:off x="7096832" y="4928619"/>
            <a:ext cx="478465" cy="478465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7" name="5-Point Star 56">
            <a:extLst>
              <a:ext uri="{FF2B5EF4-FFF2-40B4-BE49-F238E27FC236}">
                <a16:creationId xmlns:a16="http://schemas.microsoft.com/office/drawing/2014/main" id="{7E0A7C9E-6157-2843-A22A-53478EBD3E93}"/>
              </a:ext>
            </a:extLst>
          </p:cNvPr>
          <p:cNvSpPr/>
          <p:nvPr/>
        </p:nvSpPr>
        <p:spPr>
          <a:xfrm>
            <a:off x="4160920" y="2098461"/>
            <a:ext cx="478465" cy="478465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1" name="5-Point Star 60">
            <a:extLst>
              <a:ext uri="{FF2B5EF4-FFF2-40B4-BE49-F238E27FC236}">
                <a16:creationId xmlns:a16="http://schemas.microsoft.com/office/drawing/2014/main" id="{79213C18-57BA-4D4A-B4E3-E439FD5D1545}"/>
              </a:ext>
            </a:extLst>
          </p:cNvPr>
          <p:cNvSpPr/>
          <p:nvPr/>
        </p:nvSpPr>
        <p:spPr>
          <a:xfrm>
            <a:off x="3879058" y="2070439"/>
            <a:ext cx="478465" cy="478465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9" name="5-Point Star 68">
            <a:extLst>
              <a:ext uri="{FF2B5EF4-FFF2-40B4-BE49-F238E27FC236}">
                <a16:creationId xmlns:a16="http://schemas.microsoft.com/office/drawing/2014/main" id="{E16A33A3-8514-794B-B352-7C8A5C217E7D}"/>
              </a:ext>
            </a:extLst>
          </p:cNvPr>
          <p:cNvSpPr/>
          <p:nvPr/>
        </p:nvSpPr>
        <p:spPr>
          <a:xfrm>
            <a:off x="4558782" y="5184497"/>
            <a:ext cx="478465" cy="478465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2" name="5-Point Star 71">
            <a:extLst>
              <a:ext uri="{FF2B5EF4-FFF2-40B4-BE49-F238E27FC236}">
                <a16:creationId xmlns:a16="http://schemas.microsoft.com/office/drawing/2014/main" id="{3563AB5D-AF83-254F-9AA9-DE6D41C6C250}"/>
              </a:ext>
            </a:extLst>
          </p:cNvPr>
          <p:cNvSpPr/>
          <p:nvPr/>
        </p:nvSpPr>
        <p:spPr>
          <a:xfrm>
            <a:off x="4959338" y="4613328"/>
            <a:ext cx="478465" cy="478465"/>
          </a:xfrm>
          <a:prstGeom prst="star5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5" name="5-Point Star 74">
            <a:extLst>
              <a:ext uri="{FF2B5EF4-FFF2-40B4-BE49-F238E27FC236}">
                <a16:creationId xmlns:a16="http://schemas.microsoft.com/office/drawing/2014/main" id="{105D51E3-9FA3-9544-AFF1-EF591216B9B3}"/>
              </a:ext>
            </a:extLst>
          </p:cNvPr>
          <p:cNvSpPr/>
          <p:nvPr/>
        </p:nvSpPr>
        <p:spPr>
          <a:xfrm>
            <a:off x="7823426" y="4323149"/>
            <a:ext cx="478465" cy="478465"/>
          </a:xfrm>
          <a:prstGeom prst="star5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6" name="5-Point Star 75">
            <a:extLst>
              <a:ext uri="{FF2B5EF4-FFF2-40B4-BE49-F238E27FC236}">
                <a16:creationId xmlns:a16="http://schemas.microsoft.com/office/drawing/2014/main" id="{F587143A-5FE3-3343-88D6-6A737261566C}"/>
              </a:ext>
            </a:extLst>
          </p:cNvPr>
          <p:cNvSpPr/>
          <p:nvPr/>
        </p:nvSpPr>
        <p:spPr>
          <a:xfrm>
            <a:off x="8688283" y="6040918"/>
            <a:ext cx="478465" cy="478465"/>
          </a:xfrm>
          <a:prstGeom prst="star5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9" name="5-Point Star 78">
            <a:extLst>
              <a:ext uri="{FF2B5EF4-FFF2-40B4-BE49-F238E27FC236}">
                <a16:creationId xmlns:a16="http://schemas.microsoft.com/office/drawing/2014/main" id="{40B1A07A-A324-404B-A307-F538B03CAA4C}"/>
              </a:ext>
            </a:extLst>
          </p:cNvPr>
          <p:cNvSpPr/>
          <p:nvPr/>
        </p:nvSpPr>
        <p:spPr>
          <a:xfrm>
            <a:off x="8396803" y="5079539"/>
            <a:ext cx="478465" cy="478465"/>
          </a:xfrm>
          <a:prstGeom prst="star5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2" name="5-Point Star 81">
            <a:extLst>
              <a:ext uri="{FF2B5EF4-FFF2-40B4-BE49-F238E27FC236}">
                <a16:creationId xmlns:a16="http://schemas.microsoft.com/office/drawing/2014/main" id="{ED448DCC-998A-A74F-9EDA-7D14B97FA100}"/>
              </a:ext>
            </a:extLst>
          </p:cNvPr>
          <p:cNvSpPr/>
          <p:nvPr/>
        </p:nvSpPr>
        <p:spPr>
          <a:xfrm>
            <a:off x="7652181" y="4015370"/>
            <a:ext cx="478465" cy="478465"/>
          </a:xfrm>
          <a:prstGeom prst="star5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3" name="5-Point Star 82">
            <a:extLst>
              <a:ext uri="{FF2B5EF4-FFF2-40B4-BE49-F238E27FC236}">
                <a16:creationId xmlns:a16="http://schemas.microsoft.com/office/drawing/2014/main" id="{AE23A3D7-1886-C948-8F92-336E788B7819}"/>
              </a:ext>
            </a:extLst>
          </p:cNvPr>
          <p:cNvSpPr/>
          <p:nvPr/>
        </p:nvSpPr>
        <p:spPr>
          <a:xfrm>
            <a:off x="7268233" y="5438294"/>
            <a:ext cx="478465" cy="478465"/>
          </a:xfrm>
          <a:prstGeom prst="star5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5" name="5-Point Star 84">
            <a:extLst>
              <a:ext uri="{FF2B5EF4-FFF2-40B4-BE49-F238E27FC236}">
                <a16:creationId xmlns:a16="http://schemas.microsoft.com/office/drawing/2014/main" id="{855C48D2-AF91-DD4C-8F4B-AD8379151646}"/>
              </a:ext>
            </a:extLst>
          </p:cNvPr>
          <p:cNvSpPr/>
          <p:nvPr/>
        </p:nvSpPr>
        <p:spPr>
          <a:xfrm>
            <a:off x="4694681" y="5045655"/>
            <a:ext cx="478465" cy="478465"/>
          </a:xfrm>
          <a:prstGeom prst="star5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4" name="5-Point Star 63">
            <a:extLst>
              <a:ext uri="{FF2B5EF4-FFF2-40B4-BE49-F238E27FC236}">
                <a16:creationId xmlns:a16="http://schemas.microsoft.com/office/drawing/2014/main" id="{E6C61BEB-3011-0349-AD98-DE5BB396D9E7}"/>
              </a:ext>
            </a:extLst>
          </p:cNvPr>
          <p:cNvSpPr/>
          <p:nvPr/>
        </p:nvSpPr>
        <p:spPr>
          <a:xfrm>
            <a:off x="7170919" y="3347866"/>
            <a:ext cx="478465" cy="478465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5" name="5-Point Star 44">
            <a:extLst>
              <a:ext uri="{FF2B5EF4-FFF2-40B4-BE49-F238E27FC236}">
                <a16:creationId xmlns:a16="http://schemas.microsoft.com/office/drawing/2014/main" id="{EA178EC4-C92E-F342-A3CD-2B20E932DAE7}"/>
              </a:ext>
            </a:extLst>
          </p:cNvPr>
          <p:cNvSpPr/>
          <p:nvPr/>
        </p:nvSpPr>
        <p:spPr>
          <a:xfrm>
            <a:off x="4057291" y="4639629"/>
            <a:ext cx="478465" cy="478465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9" name="5-Point Star 28">
            <a:extLst>
              <a:ext uri="{FF2B5EF4-FFF2-40B4-BE49-F238E27FC236}">
                <a16:creationId xmlns:a16="http://schemas.microsoft.com/office/drawing/2014/main" id="{A77D2F39-C6E3-F54D-A645-3C83756DC14E}"/>
              </a:ext>
            </a:extLst>
          </p:cNvPr>
          <p:cNvSpPr/>
          <p:nvPr/>
        </p:nvSpPr>
        <p:spPr>
          <a:xfrm>
            <a:off x="5913384" y="4431555"/>
            <a:ext cx="478465" cy="478465"/>
          </a:xfrm>
          <a:prstGeom prst="star5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8" name="5-Point Star 37">
            <a:extLst>
              <a:ext uri="{FF2B5EF4-FFF2-40B4-BE49-F238E27FC236}">
                <a16:creationId xmlns:a16="http://schemas.microsoft.com/office/drawing/2014/main" id="{366A6EAD-9A79-5D47-8C90-8BE9D5911352}"/>
              </a:ext>
            </a:extLst>
          </p:cNvPr>
          <p:cNvSpPr/>
          <p:nvPr/>
        </p:nvSpPr>
        <p:spPr>
          <a:xfrm>
            <a:off x="3324921" y="3847416"/>
            <a:ext cx="478465" cy="478465"/>
          </a:xfrm>
          <a:prstGeom prst="star5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6" name="5-Point Star 65">
            <a:extLst>
              <a:ext uri="{FF2B5EF4-FFF2-40B4-BE49-F238E27FC236}">
                <a16:creationId xmlns:a16="http://schemas.microsoft.com/office/drawing/2014/main" id="{FDC43A44-DD1C-9B47-B0E9-6609999C2F24}"/>
              </a:ext>
            </a:extLst>
          </p:cNvPr>
          <p:cNvSpPr/>
          <p:nvPr/>
        </p:nvSpPr>
        <p:spPr>
          <a:xfrm>
            <a:off x="8658077" y="5008522"/>
            <a:ext cx="478465" cy="478465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7" name="5-Point Star 36">
            <a:extLst>
              <a:ext uri="{FF2B5EF4-FFF2-40B4-BE49-F238E27FC236}">
                <a16:creationId xmlns:a16="http://schemas.microsoft.com/office/drawing/2014/main" id="{7FFB68B2-4206-D24B-8B97-2CB044A9E64E}"/>
              </a:ext>
            </a:extLst>
          </p:cNvPr>
          <p:cNvSpPr/>
          <p:nvPr/>
        </p:nvSpPr>
        <p:spPr>
          <a:xfrm>
            <a:off x="6991124" y="5165934"/>
            <a:ext cx="478465" cy="478465"/>
          </a:xfrm>
          <a:prstGeom prst="star5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1" name="5-Point Star 100">
            <a:extLst>
              <a:ext uri="{FF2B5EF4-FFF2-40B4-BE49-F238E27FC236}">
                <a16:creationId xmlns:a16="http://schemas.microsoft.com/office/drawing/2014/main" id="{E3F7F610-4658-6742-903D-50A820E5778E}"/>
              </a:ext>
            </a:extLst>
          </p:cNvPr>
          <p:cNvSpPr/>
          <p:nvPr/>
        </p:nvSpPr>
        <p:spPr>
          <a:xfrm>
            <a:off x="7189039" y="5284888"/>
            <a:ext cx="478465" cy="478465"/>
          </a:xfrm>
          <a:prstGeom prst="star5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21D6B55-3F52-B14C-AE76-E6943CAA87B8}"/>
              </a:ext>
            </a:extLst>
          </p:cNvPr>
          <p:cNvSpPr/>
          <p:nvPr/>
        </p:nvSpPr>
        <p:spPr>
          <a:xfrm>
            <a:off x="9192998" y="1507579"/>
            <a:ext cx="59593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/>
              <a:t>Ka’u</a:t>
            </a:r>
            <a:endParaRPr lang="en-US" sz="1100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CC713B1-0FA9-C745-B7D7-CF3B50D5EA64}"/>
              </a:ext>
            </a:extLst>
          </p:cNvPr>
          <p:cNvSpPr/>
          <p:nvPr/>
        </p:nvSpPr>
        <p:spPr>
          <a:xfrm>
            <a:off x="9230637" y="947410"/>
            <a:ext cx="2511950" cy="283305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5-Point Star 35">
            <a:extLst>
              <a:ext uri="{FF2B5EF4-FFF2-40B4-BE49-F238E27FC236}">
                <a16:creationId xmlns:a16="http://schemas.microsoft.com/office/drawing/2014/main" id="{5D60E290-E0CE-E845-B4C4-46F73E0CB3CB}"/>
              </a:ext>
            </a:extLst>
          </p:cNvPr>
          <p:cNvSpPr/>
          <p:nvPr/>
        </p:nvSpPr>
        <p:spPr>
          <a:xfrm>
            <a:off x="9301614" y="3097017"/>
            <a:ext cx="478465" cy="478465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9D98576-D7CB-CA48-B9F9-46F9E01E2126}"/>
              </a:ext>
            </a:extLst>
          </p:cNvPr>
          <p:cNvSpPr/>
          <p:nvPr/>
        </p:nvSpPr>
        <p:spPr>
          <a:xfrm>
            <a:off x="9828632" y="3199170"/>
            <a:ext cx="1397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Tutu and Me</a:t>
            </a:r>
          </a:p>
        </p:txBody>
      </p:sp>
      <p:sp>
        <p:nvSpPr>
          <p:cNvPr id="48" name="5-Point Star 47">
            <a:extLst>
              <a:ext uri="{FF2B5EF4-FFF2-40B4-BE49-F238E27FC236}">
                <a16:creationId xmlns:a16="http://schemas.microsoft.com/office/drawing/2014/main" id="{B6A0C755-C705-7545-832F-8EC4BF820E3D}"/>
              </a:ext>
            </a:extLst>
          </p:cNvPr>
          <p:cNvSpPr/>
          <p:nvPr/>
        </p:nvSpPr>
        <p:spPr>
          <a:xfrm>
            <a:off x="9295345" y="1568157"/>
            <a:ext cx="478465" cy="478465"/>
          </a:xfrm>
          <a:prstGeom prst="star5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0FF9332-12D3-4441-AE1E-1A50CE343B4A}"/>
              </a:ext>
            </a:extLst>
          </p:cNvPr>
          <p:cNvSpPr/>
          <p:nvPr/>
        </p:nvSpPr>
        <p:spPr>
          <a:xfrm>
            <a:off x="9809044" y="1677290"/>
            <a:ext cx="1694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Kamaaiana</a:t>
            </a:r>
            <a:r>
              <a:rPr lang="en-US" b="1" dirty="0">
                <a:solidFill>
                  <a:schemeClr val="bg1"/>
                </a:solidFill>
              </a:rPr>
              <a:t> Kids</a:t>
            </a:r>
          </a:p>
        </p:txBody>
      </p:sp>
      <p:sp>
        <p:nvSpPr>
          <p:cNvPr id="92" name="5-Point Star 91">
            <a:extLst>
              <a:ext uri="{FF2B5EF4-FFF2-40B4-BE49-F238E27FC236}">
                <a16:creationId xmlns:a16="http://schemas.microsoft.com/office/drawing/2014/main" id="{E5A508AA-67D8-944E-B948-B955CD8C24E1}"/>
              </a:ext>
            </a:extLst>
          </p:cNvPr>
          <p:cNvSpPr/>
          <p:nvPr/>
        </p:nvSpPr>
        <p:spPr>
          <a:xfrm>
            <a:off x="9293312" y="1052496"/>
            <a:ext cx="478465" cy="478465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7FE6E09B-8825-924A-8DB2-0500B805030D}"/>
              </a:ext>
            </a:extLst>
          </p:cNvPr>
          <p:cNvSpPr/>
          <p:nvPr/>
        </p:nvSpPr>
        <p:spPr>
          <a:xfrm>
            <a:off x="9809044" y="1107062"/>
            <a:ext cx="1962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DoE Early Learning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4668E85B-4DED-DA42-92F1-3F5D9D7B21EE}"/>
              </a:ext>
            </a:extLst>
          </p:cNvPr>
          <p:cNvSpPr/>
          <p:nvPr/>
        </p:nvSpPr>
        <p:spPr>
          <a:xfrm>
            <a:off x="9834452" y="2740080"/>
            <a:ext cx="1808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Private Providers</a:t>
            </a:r>
          </a:p>
        </p:txBody>
      </p:sp>
      <p:sp>
        <p:nvSpPr>
          <p:cNvPr id="102" name="5-Point Star 101">
            <a:extLst>
              <a:ext uri="{FF2B5EF4-FFF2-40B4-BE49-F238E27FC236}">
                <a16:creationId xmlns:a16="http://schemas.microsoft.com/office/drawing/2014/main" id="{D563F926-A4F2-F34D-94D8-F882DFD6C3C2}"/>
              </a:ext>
            </a:extLst>
          </p:cNvPr>
          <p:cNvSpPr/>
          <p:nvPr/>
        </p:nvSpPr>
        <p:spPr>
          <a:xfrm>
            <a:off x="6730625" y="5103736"/>
            <a:ext cx="478465" cy="478465"/>
          </a:xfrm>
          <a:prstGeom prst="star5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4" name="5-Point Star 103">
            <a:extLst>
              <a:ext uri="{FF2B5EF4-FFF2-40B4-BE49-F238E27FC236}">
                <a16:creationId xmlns:a16="http://schemas.microsoft.com/office/drawing/2014/main" id="{A76DDE55-744E-3D4F-8DE9-B887F9ACEF9A}"/>
              </a:ext>
            </a:extLst>
          </p:cNvPr>
          <p:cNvSpPr/>
          <p:nvPr/>
        </p:nvSpPr>
        <p:spPr>
          <a:xfrm>
            <a:off x="5030769" y="5416654"/>
            <a:ext cx="478465" cy="478465"/>
          </a:xfrm>
          <a:prstGeom prst="star5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43DA462B-4E4F-F149-8FC8-5C187F8B5534}"/>
              </a:ext>
            </a:extLst>
          </p:cNvPr>
          <p:cNvSpPr txBox="1"/>
          <p:nvPr/>
        </p:nvSpPr>
        <p:spPr>
          <a:xfrm>
            <a:off x="247392" y="362634"/>
            <a:ext cx="55404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Population Honolulu County: </a:t>
            </a:r>
            <a:r>
              <a:rPr lang="en-US" sz="1400" b="1" dirty="0"/>
              <a:t>988,650 </a:t>
            </a:r>
            <a:r>
              <a:rPr lang="en-US" sz="1400" dirty="0"/>
              <a:t>(69% of the State, ACS 2017)</a:t>
            </a:r>
          </a:p>
          <a:p>
            <a:r>
              <a:rPr lang="en-US" sz="1400" dirty="0"/>
              <a:t>Children 0-4 years: </a:t>
            </a:r>
            <a:r>
              <a:rPr lang="en-US" sz="1400" b="1" dirty="0"/>
              <a:t>64,644 </a:t>
            </a:r>
            <a:r>
              <a:rPr lang="en-US" b="1" dirty="0"/>
              <a:t> </a:t>
            </a:r>
            <a:r>
              <a:rPr lang="en-US" sz="1400" b="1" dirty="0"/>
              <a:t>(70</a:t>
            </a:r>
            <a:r>
              <a:rPr lang="en-US" sz="1400" dirty="0"/>
              <a:t>% of the State, ACS 2017)</a:t>
            </a:r>
            <a:endParaRPr lang="en-US" b="1" dirty="0"/>
          </a:p>
        </p:txBody>
      </p:sp>
      <p:sp>
        <p:nvSpPr>
          <p:cNvPr id="109" name="5-Point Star 108">
            <a:extLst>
              <a:ext uri="{FF2B5EF4-FFF2-40B4-BE49-F238E27FC236}">
                <a16:creationId xmlns:a16="http://schemas.microsoft.com/office/drawing/2014/main" id="{8C7DE335-9589-0240-A683-17C8E293FA35}"/>
              </a:ext>
            </a:extLst>
          </p:cNvPr>
          <p:cNvSpPr/>
          <p:nvPr/>
        </p:nvSpPr>
        <p:spPr>
          <a:xfrm>
            <a:off x="6944424" y="5002255"/>
            <a:ext cx="478465" cy="478465"/>
          </a:xfrm>
          <a:prstGeom prst="star5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3" name="5-Point Star 62">
            <a:extLst>
              <a:ext uri="{FF2B5EF4-FFF2-40B4-BE49-F238E27FC236}">
                <a16:creationId xmlns:a16="http://schemas.microsoft.com/office/drawing/2014/main" id="{A8D97721-8063-3F4E-A9C2-A289CB5115A9}"/>
              </a:ext>
            </a:extLst>
          </p:cNvPr>
          <p:cNvSpPr/>
          <p:nvPr/>
        </p:nvSpPr>
        <p:spPr>
          <a:xfrm>
            <a:off x="7087390" y="5143043"/>
            <a:ext cx="478465" cy="478465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0" name="5-Point Star 59">
            <a:extLst>
              <a:ext uri="{FF2B5EF4-FFF2-40B4-BE49-F238E27FC236}">
                <a16:creationId xmlns:a16="http://schemas.microsoft.com/office/drawing/2014/main" id="{F2949ED4-DCD5-6447-8410-21A913913ED2}"/>
              </a:ext>
            </a:extLst>
          </p:cNvPr>
          <p:cNvSpPr/>
          <p:nvPr/>
        </p:nvSpPr>
        <p:spPr>
          <a:xfrm>
            <a:off x="6672697" y="5243625"/>
            <a:ext cx="478465" cy="478465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0" name="5-Point Star 79">
            <a:extLst>
              <a:ext uri="{FF2B5EF4-FFF2-40B4-BE49-F238E27FC236}">
                <a16:creationId xmlns:a16="http://schemas.microsoft.com/office/drawing/2014/main" id="{92CE0890-006A-2D42-8992-E32E30D4D818}"/>
              </a:ext>
            </a:extLst>
          </p:cNvPr>
          <p:cNvSpPr/>
          <p:nvPr/>
        </p:nvSpPr>
        <p:spPr>
          <a:xfrm>
            <a:off x="6778360" y="4976274"/>
            <a:ext cx="478465" cy="478465"/>
          </a:xfrm>
          <a:prstGeom prst="star5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8" name="5-Point Star 77">
            <a:extLst>
              <a:ext uri="{FF2B5EF4-FFF2-40B4-BE49-F238E27FC236}">
                <a16:creationId xmlns:a16="http://schemas.microsoft.com/office/drawing/2014/main" id="{322F1D7D-4B0A-C74E-A5C6-CFC251F2F346}"/>
              </a:ext>
            </a:extLst>
          </p:cNvPr>
          <p:cNvSpPr/>
          <p:nvPr/>
        </p:nvSpPr>
        <p:spPr>
          <a:xfrm>
            <a:off x="6918586" y="5582201"/>
            <a:ext cx="478465" cy="478465"/>
          </a:xfrm>
          <a:prstGeom prst="star5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4" name="5-Point Star 83">
            <a:extLst>
              <a:ext uri="{FF2B5EF4-FFF2-40B4-BE49-F238E27FC236}">
                <a16:creationId xmlns:a16="http://schemas.microsoft.com/office/drawing/2014/main" id="{C70E10E3-9DBC-DF40-A741-95078B0A2AF8}"/>
              </a:ext>
            </a:extLst>
          </p:cNvPr>
          <p:cNvSpPr/>
          <p:nvPr/>
        </p:nvSpPr>
        <p:spPr>
          <a:xfrm>
            <a:off x="3557096" y="3727055"/>
            <a:ext cx="478465" cy="478465"/>
          </a:xfrm>
          <a:prstGeom prst="star5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3" name="5-Point Star 72">
            <a:extLst>
              <a:ext uri="{FF2B5EF4-FFF2-40B4-BE49-F238E27FC236}">
                <a16:creationId xmlns:a16="http://schemas.microsoft.com/office/drawing/2014/main" id="{C9DCB7AD-C99D-3644-A9D0-1E2E4DADA9A5}"/>
              </a:ext>
            </a:extLst>
          </p:cNvPr>
          <p:cNvSpPr/>
          <p:nvPr/>
        </p:nvSpPr>
        <p:spPr>
          <a:xfrm>
            <a:off x="9293311" y="2114959"/>
            <a:ext cx="478465" cy="478465"/>
          </a:xfrm>
          <a:prstGeom prst="star5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1743E2E-C226-A440-95AA-178E37541C45}"/>
              </a:ext>
            </a:extLst>
          </p:cNvPr>
          <p:cNvGrpSpPr/>
          <p:nvPr/>
        </p:nvGrpSpPr>
        <p:grpSpPr>
          <a:xfrm>
            <a:off x="9307434" y="2630947"/>
            <a:ext cx="478465" cy="478465"/>
            <a:chOff x="9307434" y="2349603"/>
            <a:chExt cx="478465" cy="478465"/>
          </a:xfrm>
        </p:grpSpPr>
        <p:sp>
          <p:nvSpPr>
            <p:cNvPr id="97" name="5-Point Star 96">
              <a:extLst>
                <a:ext uri="{FF2B5EF4-FFF2-40B4-BE49-F238E27FC236}">
                  <a16:creationId xmlns:a16="http://schemas.microsoft.com/office/drawing/2014/main" id="{CC0FBC1F-0438-6D46-B5A0-78D0109C45B2}"/>
                </a:ext>
              </a:extLst>
            </p:cNvPr>
            <p:cNvSpPr/>
            <p:nvPr/>
          </p:nvSpPr>
          <p:spPr>
            <a:xfrm>
              <a:off x="9307434" y="2349603"/>
              <a:ext cx="478465" cy="478465"/>
            </a:xfrm>
            <a:prstGeom prst="star5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036CE731-0DA3-2446-8F69-A0C7B99264D1}"/>
                </a:ext>
              </a:extLst>
            </p:cNvPr>
            <p:cNvSpPr/>
            <p:nvPr/>
          </p:nvSpPr>
          <p:spPr>
            <a:xfrm>
              <a:off x="9495692" y="2566878"/>
              <a:ext cx="105984" cy="10598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46A8BCD1-5A2B-D04C-8C32-C244ABD4AB31}"/>
              </a:ext>
            </a:extLst>
          </p:cNvPr>
          <p:cNvGrpSpPr/>
          <p:nvPr/>
        </p:nvGrpSpPr>
        <p:grpSpPr>
          <a:xfrm>
            <a:off x="7565097" y="4243277"/>
            <a:ext cx="478465" cy="478465"/>
            <a:chOff x="9307434" y="2349603"/>
            <a:chExt cx="478465" cy="478465"/>
          </a:xfrm>
        </p:grpSpPr>
        <p:sp>
          <p:nvSpPr>
            <p:cNvPr id="88" name="5-Point Star 87">
              <a:extLst>
                <a:ext uri="{FF2B5EF4-FFF2-40B4-BE49-F238E27FC236}">
                  <a16:creationId xmlns:a16="http://schemas.microsoft.com/office/drawing/2014/main" id="{9A334ADD-7CD7-834C-9DE1-B1282CA75D83}"/>
                </a:ext>
              </a:extLst>
            </p:cNvPr>
            <p:cNvSpPr/>
            <p:nvPr/>
          </p:nvSpPr>
          <p:spPr>
            <a:xfrm>
              <a:off x="9307434" y="2349603"/>
              <a:ext cx="478465" cy="478465"/>
            </a:xfrm>
            <a:prstGeom prst="star5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13CA1529-9885-B248-9FD8-41F0453F6A5A}"/>
                </a:ext>
              </a:extLst>
            </p:cNvPr>
            <p:cNvSpPr/>
            <p:nvPr/>
          </p:nvSpPr>
          <p:spPr>
            <a:xfrm>
              <a:off x="9495692" y="2566878"/>
              <a:ext cx="105984" cy="10598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1998A1AD-BEB3-1E47-AD65-047F8B01E5AA}"/>
              </a:ext>
            </a:extLst>
          </p:cNvPr>
          <p:cNvGrpSpPr/>
          <p:nvPr/>
        </p:nvGrpSpPr>
        <p:grpSpPr>
          <a:xfrm>
            <a:off x="3293830" y="3563185"/>
            <a:ext cx="478465" cy="478465"/>
            <a:chOff x="9307434" y="2349603"/>
            <a:chExt cx="478465" cy="478465"/>
          </a:xfrm>
        </p:grpSpPr>
        <p:sp>
          <p:nvSpPr>
            <p:cNvPr id="91" name="5-Point Star 90">
              <a:extLst>
                <a:ext uri="{FF2B5EF4-FFF2-40B4-BE49-F238E27FC236}">
                  <a16:creationId xmlns:a16="http://schemas.microsoft.com/office/drawing/2014/main" id="{A0DBF0D2-BC81-A347-8AB7-6598E35FEDB6}"/>
                </a:ext>
              </a:extLst>
            </p:cNvPr>
            <p:cNvSpPr/>
            <p:nvPr/>
          </p:nvSpPr>
          <p:spPr>
            <a:xfrm>
              <a:off x="9307434" y="2349603"/>
              <a:ext cx="478465" cy="478465"/>
            </a:xfrm>
            <a:prstGeom prst="star5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BD7B99DD-5D5C-EA44-949F-72C5C185623B}"/>
                </a:ext>
              </a:extLst>
            </p:cNvPr>
            <p:cNvSpPr/>
            <p:nvPr/>
          </p:nvSpPr>
          <p:spPr>
            <a:xfrm>
              <a:off x="9495692" y="2566878"/>
              <a:ext cx="105984" cy="10598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0B4193AE-8A20-7C4F-8210-BF8A008C5C76}"/>
              </a:ext>
            </a:extLst>
          </p:cNvPr>
          <p:cNvGrpSpPr/>
          <p:nvPr/>
        </p:nvGrpSpPr>
        <p:grpSpPr>
          <a:xfrm>
            <a:off x="6982681" y="5399888"/>
            <a:ext cx="478465" cy="478465"/>
            <a:chOff x="9307434" y="2349603"/>
            <a:chExt cx="478465" cy="478465"/>
          </a:xfrm>
        </p:grpSpPr>
        <p:sp>
          <p:nvSpPr>
            <p:cNvPr id="100" name="5-Point Star 99">
              <a:extLst>
                <a:ext uri="{FF2B5EF4-FFF2-40B4-BE49-F238E27FC236}">
                  <a16:creationId xmlns:a16="http://schemas.microsoft.com/office/drawing/2014/main" id="{ECF2D67E-1D1C-7748-9CC2-4D9B6CF6D47E}"/>
                </a:ext>
              </a:extLst>
            </p:cNvPr>
            <p:cNvSpPr/>
            <p:nvPr/>
          </p:nvSpPr>
          <p:spPr>
            <a:xfrm>
              <a:off x="9307434" y="2349603"/>
              <a:ext cx="478465" cy="478465"/>
            </a:xfrm>
            <a:prstGeom prst="star5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3D5D423C-F2AE-5440-8714-30187B6B9DAB}"/>
                </a:ext>
              </a:extLst>
            </p:cNvPr>
            <p:cNvSpPr/>
            <p:nvPr/>
          </p:nvSpPr>
          <p:spPr>
            <a:xfrm>
              <a:off x="9495692" y="2566878"/>
              <a:ext cx="105984" cy="10598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B900F54B-8483-2B4B-AC35-3E395EDDE268}"/>
              </a:ext>
            </a:extLst>
          </p:cNvPr>
          <p:cNvGrpSpPr/>
          <p:nvPr/>
        </p:nvGrpSpPr>
        <p:grpSpPr>
          <a:xfrm>
            <a:off x="6733405" y="5432272"/>
            <a:ext cx="478465" cy="478465"/>
            <a:chOff x="9307434" y="2349603"/>
            <a:chExt cx="478465" cy="478465"/>
          </a:xfrm>
        </p:grpSpPr>
        <p:sp>
          <p:nvSpPr>
            <p:cNvPr id="112" name="5-Point Star 111">
              <a:extLst>
                <a:ext uri="{FF2B5EF4-FFF2-40B4-BE49-F238E27FC236}">
                  <a16:creationId xmlns:a16="http://schemas.microsoft.com/office/drawing/2014/main" id="{60EB2188-D628-5740-BF52-7217E8785C4F}"/>
                </a:ext>
              </a:extLst>
            </p:cNvPr>
            <p:cNvSpPr/>
            <p:nvPr/>
          </p:nvSpPr>
          <p:spPr>
            <a:xfrm>
              <a:off x="9307434" y="2349603"/>
              <a:ext cx="478465" cy="478465"/>
            </a:xfrm>
            <a:prstGeom prst="star5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5C384335-186D-2346-ABFD-E6ED4BC006B2}"/>
                </a:ext>
              </a:extLst>
            </p:cNvPr>
            <p:cNvSpPr/>
            <p:nvPr/>
          </p:nvSpPr>
          <p:spPr>
            <a:xfrm>
              <a:off x="9495692" y="2566878"/>
              <a:ext cx="105984" cy="10598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9930DB28-9E54-F046-98E6-D541D4B62295}"/>
              </a:ext>
            </a:extLst>
          </p:cNvPr>
          <p:cNvGrpSpPr/>
          <p:nvPr/>
        </p:nvGrpSpPr>
        <p:grpSpPr>
          <a:xfrm>
            <a:off x="8943411" y="5311012"/>
            <a:ext cx="478465" cy="478465"/>
            <a:chOff x="9307434" y="2349603"/>
            <a:chExt cx="478465" cy="478465"/>
          </a:xfrm>
        </p:grpSpPr>
        <p:sp>
          <p:nvSpPr>
            <p:cNvPr id="115" name="5-Point Star 114">
              <a:extLst>
                <a:ext uri="{FF2B5EF4-FFF2-40B4-BE49-F238E27FC236}">
                  <a16:creationId xmlns:a16="http://schemas.microsoft.com/office/drawing/2014/main" id="{473ACD44-D903-7C43-B2B1-C865959BF8A1}"/>
                </a:ext>
              </a:extLst>
            </p:cNvPr>
            <p:cNvSpPr/>
            <p:nvPr/>
          </p:nvSpPr>
          <p:spPr>
            <a:xfrm>
              <a:off x="9307434" y="2349603"/>
              <a:ext cx="478465" cy="478465"/>
            </a:xfrm>
            <a:prstGeom prst="star5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2656D1C7-0B99-9542-9630-94BC19F70787}"/>
                </a:ext>
              </a:extLst>
            </p:cNvPr>
            <p:cNvSpPr/>
            <p:nvPr/>
          </p:nvSpPr>
          <p:spPr>
            <a:xfrm>
              <a:off x="9495692" y="2566878"/>
              <a:ext cx="105984" cy="10598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006D9D7E-1855-9A44-AD82-2D3DC11FDE1A}"/>
              </a:ext>
            </a:extLst>
          </p:cNvPr>
          <p:cNvGrpSpPr/>
          <p:nvPr/>
        </p:nvGrpSpPr>
        <p:grpSpPr>
          <a:xfrm>
            <a:off x="6909483" y="1883960"/>
            <a:ext cx="478465" cy="478465"/>
            <a:chOff x="9307434" y="2349603"/>
            <a:chExt cx="478465" cy="478465"/>
          </a:xfrm>
        </p:grpSpPr>
        <p:sp>
          <p:nvSpPr>
            <p:cNvPr id="118" name="5-Point Star 117">
              <a:extLst>
                <a:ext uri="{FF2B5EF4-FFF2-40B4-BE49-F238E27FC236}">
                  <a16:creationId xmlns:a16="http://schemas.microsoft.com/office/drawing/2014/main" id="{BEF57647-FA1D-BF45-81BB-555FE184A660}"/>
                </a:ext>
              </a:extLst>
            </p:cNvPr>
            <p:cNvSpPr/>
            <p:nvPr/>
          </p:nvSpPr>
          <p:spPr>
            <a:xfrm>
              <a:off x="9307434" y="2349603"/>
              <a:ext cx="478465" cy="478465"/>
            </a:xfrm>
            <a:prstGeom prst="star5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7FFBBCA7-FA05-134F-B031-8783F36FB442}"/>
                </a:ext>
              </a:extLst>
            </p:cNvPr>
            <p:cNvSpPr/>
            <p:nvPr/>
          </p:nvSpPr>
          <p:spPr>
            <a:xfrm>
              <a:off x="9495692" y="2566878"/>
              <a:ext cx="105984" cy="10598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A7F9B92D-EA7D-204F-AC0D-BBE9152EA6E0}"/>
              </a:ext>
            </a:extLst>
          </p:cNvPr>
          <p:cNvGrpSpPr/>
          <p:nvPr/>
        </p:nvGrpSpPr>
        <p:grpSpPr>
          <a:xfrm>
            <a:off x="6067499" y="4134863"/>
            <a:ext cx="478465" cy="478465"/>
            <a:chOff x="9307434" y="2349603"/>
            <a:chExt cx="478465" cy="478465"/>
          </a:xfrm>
        </p:grpSpPr>
        <p:sp>
          <p:nvSpPr>
            <p:cNvPr id="121" name="5-Point Star 120">
              <a:extLst>
                <a:ext uri="{FF2B5EF4-FFF2-40B4-BE49-F238E27FC236}">
                  <a16:creationId xmlns:a16="http://schemas.microsoft.com/office/drawing/2014/main" id="{0442BAED-8D7D-2346-9B38-84B920AA380B}"/>
                </a:ext>
              </a:extLst>
            </p:cNvPr>
            <p:cNvSpPr/>
            <p:nvPr/>
          </p:nvSpPr>
          <p:spPr>
            <a:xfrm>
              <a:off x="9307434" y="2349603"/>
              <a:ext cx="478465" cy="478465"/>
            </a:xfrm>
            <a:prstGeom prst="star5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AD14C14D-2C16-4440-8BAE-D712125390B6}"/>
                </a:ext>
              </a:extLst>
            </p:cNvPr>
            <p:cNvSpPr/>
            <p:nvPr/>
          </p:nvSpPr>
          <p:spPr>
            <a:xfrm>
              <a:off x="9495692" y="2566878"/>
              <a:ext cx="105984" cy="10598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E015FBA5-AE4B-0F47-8FDB-B3A1B0A9E808}"/>
              </a:ext>
            </a:extLst>
          </p:cNvPr>
          <p:cNvGrpSpPr/>
          <p:nvPr/>
        </p:nvGrpSpPr>
        <p:grpSpPr>
          <a:xfrm>
            <a:off x="7292911" y="5148321"/>
            <a:ext cx="478465" cy="478465"/>
            <a:chOff x="9307434" y="2349603"/>
            <a:chExt cx="478465" cy="478465"/>
          </a:xfrm>
        </p:grpSpPr>
        <p:sp>
          <p:nvSpPr>
            <p:cNvPr id="124" name="5-Point Star 123">
              <a:extLst>
                <a:ext uri="{FF2B5EF4-FFF2-40B4-BE49-F238E27FC236}">
                  <a16:creationId xmlns:a16="http://schemas.microsoft.com/office/drawing/2014/main" id="{A3732694-84DC-8140-A4AE-9B2F3B2B34D3}"/>
                </a:ext>
              </a:extLst>
            </p:cNvPr>
            <p:cNvSpPr/>
            <p:nvPr/>
          </p:nvSpPr>
          <p:spPr>
            <a:xfrm>
              <a:off x="9307434" y="2349603"/>
              <a:ext cx="478465" cy="478465"/>
            </a:xfrm>
            <a:prstGeom prst="star5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096E1C49-254E-8345-9C26-A106FDD342EE}"/>
                </a:ext>
              </a:extLst>
            </p:cNvPr>
            <p:cNvSpPr/>
            <p:nvPr/>
          </p:nvSpPr>
          <p:spPr>
            <a:xfrm>
              <a:off x="9495692" y="2566878"/>
              <a:ext cx="105984" cy="10598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AAE56066-4D87-2B42-B056-A83E8725D786}"/>
              </a:ext>
            </a:extLst>
          </p:cNvPr>
          <p:cNvGrpSpPr/>
          <p:nvPr/>
        </p:nvGrpSpPr>
        <p:grpSpPr>
          <a:xfrm>
            <a:off x="3509028" y="4077817"/>
            <a:ext cx="478465" cy="478465"/>
            <a:chOff x="9307434" y="2349603"/>
            <a:chExt cx="478465" cy="478465"/>
          </a:xfrm>
        </p:grpSpPr>
        <p:sp>
          <p:nvSpPr>
            <p:cNvPr id="127" name="5-Point Star 126">
              <a:extLst>
                <a:ext uri="{FF2B5EF4-FFF2-40B4-BE49-F238E27FC236}">
                  <a16:creationId xmlns:a16="http://schemas.microsoft.com/office/drawing/2014/main" id="{33E59688-E88B-A64C-A798-98FB462424AA}"/>
                </a:ext>
              </a:extLst>
            </p:cNvPr>
            <p:cNvSpPr/>
            <p:nvPr/>
          </p:nvSpPr>
          <p:spPr>
            <a:xfrm>
              <a:off x="9307434" y="2349603"/>
              <a:ext cx="478465" cy="478465"/>
            </a:xfrm>
            <a:prstGeom prst="star5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16D1053D-6473-D841-A51F-02569A9DCF9D}"/>
                </a:ext>
              </a:extLst>
            </p:cNvPr>
            <p:cNvSpPr/>
            <p:nvPr/>
          </p:nvSpPr>
          <p:spPr>
            <a:xfrm>
              <a:off x="9495692" y="2566878"/>
              <a:ext cx="105984" cy="10598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8F472F0D-5277-8C4F-8674-49EE2CFD63F7}"/>
              </a:ext>
            </a:extLst>
          </p:cNvPr>
          <p:cNvGrpSpPr/>
          <p:nvPr/>
        </p:nvGrpSpPr>
        <p:grpSpPr>
          <a:xfrm>
            <a:off x="7874597" y="5895119"/>
            <a:ext cx="478465" cy="478465"/>
            <a:chOff x="9307434" y="2349603"/>
            <a:chExt cx="478465" cy="478465"/>
          </a:xfrm>
        </p:grpSpPr>
        <p:sp>
          <p:nvSpPr>
            <p:cNvPr id="130" name="5-Point Star 129">
              <a:extLst>
                <a:ext uri="{FF2B5EF4-FFF2-40B4-BE49-F238E27FC236}">
                  <a16:creationId xmlns:a16="http://schemas.microsoft.com/office/drawing/2014/main" id="{9A050A97-9429-3F4F-ADFE-3551C87A134B}"/>
                </a:ext>
              </a:extLst>
            </p:cNvPr>
            <p:cNvSpPr/>
            <p:nvPr/>
          </p:nvSpPr>
          <p:spPr>
            <a:xfrm>
              <a:off x="9307434" y="2349603"/>
              <a:ext cx="478465" cy="478465"/>
            </a:xfrm>
            <a:prstGeom prst="star5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89FD3B23-57EC-9144-9CAE-E7A7CB8CBF05}"/>
                </a:ext>
              </a:extLst>
            </p:cNvPr>
            <p:cNvSpPr/>
            <p:nvPr/>
          </p:nvSpPr>
          <p:spPr>
            <a:xfrm>
              <a:off x="9495692" y="2566878"/>
              <a:ext cx="105984" cy="10598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A0545126-7A53-094C-8BB1-03B90316E5BA}"/>
              </a:ext>
            </a:extLst>
          </p:cNvPr>
          <p:cNvGrpSpPr/>
          <p:nvPr/>
        </p:nvGrpSpPr>
        <p:grpSpPr>
          <a:xfrm>
            <a:off x="6343669" y="4548373"/>
            <a:ext cx="478465" cy="478465"/>
            <a:chOff x="9307434" y="2349603"/>
            <a:chExt cx="478465" cy="478465"/>
          </a:xfrm>
        </p:grpSpPr>
        <p:sp>
          <p:nvSpPr>
            <p:cNvPr id="133" name="5-Point Star 132">
              <a:extLst>
                <a:ext uri="{FF2B5EF4-FFF2-40B4-BE49-F238E27FC236}">
                  <a16:creationId xmlns:a16="http://schemas.microsoft.com/office/drawing/2014/main" id="{BD66A26A-2187-9E4C-985E-6AF757220F54}"/>
                </a:ext>
              </a:extLst>
            </p:cNvPr>
            <p:cNvSpPr/>
            <p:nvPr/>
          </p:nvSpPr>
          <p:spPr>
            <a:xfrm>
              <a:off x="9307434" y="2349603"/>
              <a:ext cx="478465" cy="478465"/>
            </a:xfrm>
            <a:prstGeom prst="star5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7A6AEC0B-DB73-CC41-B3DF-9F052614D97A}"/>
                </a:ext>
              </a:extLst>
            </p:cNvPr>
            <p:cNvSpPr/>
            <p:nvPr/>
          </p:nvSpPr>
          <p:spPr>
            <a:xfrm>
              <a:off x="9495692" y="2566878"/>
              <a:ext cx="105984" cy="10598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44607F0B-47CA-6B46-A6B9-7FD62DB83F18}"/>
              </a:ext>
            </a:extLst>
          </p:cNvPr>
          <p:cNvGrpSpPr/>
          <p:nvPr/>
        </p:nvGrpSpPr>
        <p:grpSpPr>
          <a:xfrm>
            <a:off x="5108486" y="4401076"/>
            <a:ext cx="478465" cy="478465"/>
            <a:chOff x="9307434" y="2349603"/>
            <a:chExt cx="478465" cy="478465"/>
          </a:xfrm>
        </p:grpSpPr>
        <p:sp>
          <p:nvSpPr>
            <p:cNvPr id="139" name="5-Point Star 138">
              <a:extLst>
                <a:ext uri="{FF2B5EF4-FFF2-40B4-BE49-F238E27FC236}">
                  <a16:creationId xmlns:a16="http://schemas.microsoft.com/office/drawing/2014/main" id="{5314C1D1-935C-8440-928E-3D814F323FDC}"/>
                </a:ext>
              </a:extLst>
            </p:cNvPr>
            <p:cNvSpPr/>
            <p:nvPr/>
          </p:nvSpPr>
          <p:spPr>
            <a:xfrm>
              <a:off x="9307434" y="2349603"/>
              <a:ext cx="478465" cy="478465"/>
            </a:xfrm>
            <a:prstGeom prst="star5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D6329E87-2479-8F45-BD72-786FAB08E1DA}"/>
                </a:ext>
              </a:extLst>
            </p:cNvPr>
            <p:cNvSpPr/>
            <p:nvPr/>
          </p:nvSpPr>
          <p:spPr>
            <a:xfrm>
              <a:off x="9495692" y="2566878"/>
              <a:ext cx="105984" cy="10598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8BF40853-067F-6943-80D7-AF50728B6B8C}"/>
              </a:ext>
            </a:extLst>
          </p:cNvPr>
          <p:cNvGrpSpPr/>
          <p:nvPr/>
        </p:nvGrpSpPr>
        <p:grpSpPr>
          <a:xfrm>
            <a:off x="5099916" y="4746115"/>
            <a:ext cx="478465" cy="478465"/>
            <a:chOff x="9307434" y="2349603"/>
            <a:chExt cx="478465" cy="478465"/>
          </a:xfrm>
        </p:grpSpPr>
        <p:sp>
          <p:nvSpPr>
            <p:cNvPr id="142" name="5-Point Star 141">
              <a:extLst>
                <a:ext uri="{FF2B5EF4-FFF2-40B4-BE49-F238E27FC236}">
                  <a16:creationId xmlns:a16="http://schemas.microsoft.com/office/drawing/2014/main" id="{B6AF7575-8AE0-C949-AFA5-88F168B8DA37}"/>
                </a:ext>
              </a:extLst>
            </p:cNvPr>
            <p:cNvSpPr/>
            <p:nvPr/>
          </p:nvSpPr>
          <p:spPr>
            <a:xfrm>
              <a:off x="9307434" y="2349603"/>
              <a:ext cx="478465" cy="478465"/>
            </a:xfrm>
            <a:prstGeom prst="star5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70BB8463-8BE8-5E42-94D9-E560196B2D9D}"/>
                </a:ext>
              </a:extLst>
            </p:cNvPr>
            <p:cNvSpPr/>
            <p:nvPr/>
          </p:nvSpPr>
          <p:spPr>
            <a:xfrm>
              <a:off x="9495692" y="2566878"/>
              <a:ext cx="105984" cy="10598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2370356-27AD-AD4F-9AE1-B9F16EEF27F9}"/>
              </a:ext>
            </a:extLst>
          </p:cNvPr>
          <p:cNvGrpSpPr/>
          <p:nvPr/>
        </p:nvGrpSpPr>
        <p:grpSpPr>
          <a:xfrm>
            <a:off x="8479660" y="4425981"/>
            <a:ext cx="478465" cy="478465"/>
            <a:chOff x="9307434" y="2349603"/>
            <a:chExt cx="478465" cy="478465"/>
          </a:xfrm>
        </p:grpSpPr>
        <p:sp>
          <p:nvSpPr>
            <p:cNvPr id="151" name="5-Point Star 150">
              <a:extLst>
                <a:ext uri="{FF2B5EF4-FFF2-40B4-BE49-F238E27FC236}">
                  <a16:creationId xmlns:a16="http://schemas.microsoft.com/office/drawing/2014/main" id="{F6A03085-9B25-9444-BA4C-26D8D5208F16}"/>
                </a:ext>
              </a:extLst>
            </p:cNvPr>
            <p:cNvSpPr/>
            <p:nvPr/>
          </p:nvSpPr>
          <p:spPr>
            <a:xfrm>
              <a:off x="9307434" y="2349603"/>
              <a:ext cx="478465" cy="478465"/>
            </a:xfrm>
            <a:prstGeom prst="star5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214AC8B5-482C-7E45-B6DB-1DE8A5F880A1}"/>
                </a:ext>
              </a:extLst>
            </p:cNvPr>
            <p:cNvSpPr/>
            <p:nvPr/>
          </p:nvSpPr>
          <p:spPr>
            <a:xfrm>
              <a:off x="9495692" y="2566878"/>
              <a:ext cx="105984" cy="10598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F7CE9CC6-2F3C-7B4E-9C9F-8AA0A11AC9FE}"/>
              </a:ext>
            </a:extLst>
          </p:cNvPr>
          <p:cNvGrpSpPr/>
          <p:nvPr/>
        </p:nvGrpSpPr>
        <p:grpSpPr>
          <a:xfrm>
            <a:off x="5357818" y="4567190"/>
            <a:ext cx="478465" cy="478465"/>
            <a:chOff x="9307434" y="2349603"/>
            <a:chExt cx="478465" cy="478465"/>
          </a:xfrm>
        </p:grpSpPr>
        <p:sp>
          <p:nvSpPr>
            <p:cNvPr id="154" name="5-Point Star 153">
              <a:extLst>
                <a:ext uri="{FF2B5EF4-FFF2-40B4-BE49-F238E27FC236}">
                  <a16:creationId xmlns:a16="http://schemas.microsoft.com/office/drawing/2014/main" id="{0BC4306C-2C61-7142-9816-C72691A035C6}"/>
                </a:ext>
              </a:extLst>
            </p:cNvPr>
            <p:cNvSpPr/>
            <p:nvPr/>
          </p:nvSpPr>
          <p:spPr>
            <a:xfrm>
              <a:off x="9307434" y="2349603"/>
              <a:ext cx="478465" cy="478465"/>
            </a:xfrm>
            <a:prstGeom prst="star5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FFF8CC0A-D6F4-CF43-B15D-6CECED0A6B0A}"/>
                </a:ext>
              </a:extLst>
            </p:cNvPr>
            <p:cNvSpPr/>
            <p:nvPr/>
          </p:nvSpPr>
          <p:spPr>
            <a:xfrm>
              <a:off x="9495692" y="2566878"/>
              <a:ext cx="105984" cy="10598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D3300764-1BCF-2045-9D00-E1DCF9AAE8BE}"/>
              </a:ext>
            </a:extLst>
          </p:cNvPr>
          <p:cNvGrpSpPr/>
          <p:nvPr/>
        </p:nvGrpSpPr>
        <p:grpSpPr>
          <a:xfrm>
            <a:off x="4413630" y="5120029"/>
            <a:ext cx="478465" cy="478465"/>
            <a:chOff x="9307434" y="2349603"/>
            <a:chExt cx="478465" cy="478465"/>
          </a:xfrm>
        </p:grpSpPr>
        <p:sp>
          <p:nvSpPr>
            <p:cNvPr id="157" name="5-Point Star 156">
              <a:extLst>
                <a:ext uri="{FF2B5EF4-FFF2-40B4-BE49-F238E27FC236}">
                  <a16:creationId xmlns:a16="http://schemas.microsoft.com/office/drawing/2014/main" id="{07B3F97C-68C6-5A43-B41C-A2C165E1B847}"/>
                </a:ext>
              </a:extLst>
            </p:cNvPr>
            <p:cNvSpPr/>
            <p:nvPr/>
          </p:nvSpPr>
          <p:spPr>
            <a:xfrm>
              <a:off x="9307434" y="2349603"/>
              <a:ext cx="478465" cy="478465"/>
            </a:xfrm>
            <a:prstGeom prst="star5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7398EC79-CDD5-2043-A1FC-8BA773F1ADEB}"/>
                </a:ext>
              </a:extLst>
            </p:cNvPr>
            <p:cNvSpPr/>
            <p:nvPr/>
          </p:nvSpPr>
          <p:spPr>
            <a:xfrm>
              <a:off x="9495692" y="2566878"/>
              <a:ext cx="105984" cy="10598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BB8CE7FD-716A-AD4C-A34B-E4B45E5F98DC}"/>
              </a:ext>
            </a:extLst>
          </p:cNvPr>
          <p:cNvGrpSpPr/>
          <p:nvPr/>
        </p:nvGrpSpPr>
        <p:grpSpPr>
          <a:xfrm>
            <a:off x="7544067" y="5853236"/>
            <a:ext cx="478465" cy="478465"/>
            <a:chOff x="9307434" y="2349603"/>
            <a:chExt cx="478465" cy="478465"/>
          </a:xfrm>
        </p:grpSpPr>
        <p:sp>
          <p:nvSpPr>
            <p:cNvPr id="160" name="5-Point Star 159">
              <a:extLst>
                <a:ext uri="{FF2B5EF4-FFF2-40B4-BE49-F238E27FC236}">
                  <a16:creationId xmlns:a16="http://schemas.microsoft.com/office/drawing/2014/main" id="{5446651A-D5EC-0841-91CA-23541EE1F4B6}"/>
                </a:ext>
              </a:extLst>
            </p:cNvPr>
            <p:cNvSpPr/>
            <p:nvPr/>
          </p:nvSpPr>
          <p:spPr>
            <a:xfrm>
              <a:off x="9307434" y="2349603"/>
              <a:ext cx="478465" cy="478465"/>
            </a:xfrm>
            <a:prstGeom prst="star5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B9D45992-0C37-8A4B-80E2-41B530CC4097}"/>
                </a:ext>
              </a:extLst>
            </p:cNvPr>
            <p:cNvSpPr/>
            <p:nvPr/>
          </p:nvSpPr>
          <p:spPr>
            <a:xfrm>
              <a:off x="9495692" y="2566878"/>
              <a:ext cx="105984" cy="10598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823CD083-E67B-2F44-924E-226DACCE61E3}"/>
              </a:ext>
            </a:extLst>
          </p:cNvPr>
          <p:cNvGrpSpPr/>
          <p:nvPr/>
        </p:nvGrpSpPr>
        <p:grpSpPr>
          <a:xfrm>
            <a:off x="8372883" y="6128443"/>
            <a:ext cx="478465" cy="478465"/>
            <a:chOff x="9307434" y="2349603"/>
            <a:chExt cx="478465" cy="478465"/>
          </a:xfrm>
        </p:grpSpPr>
        <p:sp>
          <p:nvSpPr>
            <p:cNvPr id="163" name="5-Point Star 162">
              <a:extLst>
                <a:ext uri="{FF2B5EF4-FFF2-40B4-BE49-F238E27FC236}">
                  <a16:creationId xmlns:a16="http://schemas.microsoft.com/office/drawing/2014/main" id="{880CB6BA-D71D-D34B-9749-CB3D2134F921}"/>
                </a:ext>
              </a:extLst>
            </p:cNvPr>
            <p:cNvSpPr/>
            <p:nvPr/>
          </p:nvSpPr>
          <p:spPr>
            <a:xfrm>
              <a:off x="9307434" y="2349603"/>
              <a:ext cx="478465" cy="478465"/>
            </a:xfrm>
            <a:prstGeom prst="star5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518ABC41-96FB-C640-A6CA-C9D7DC544CD1}"/>
                </a:ext>
              </a:extLst>
            </p:cNvPr>
            <p:cNvSpPr/>
            <p:nvPr/>
          </p:nvSpPr>
          <p:spPr>
            <a:xfrm>
              <a:off x="9495692" y="2566878"/>
              <a:ext cx="105984" cy="10598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28FE327F-EB51-794C-BF09-38E84D29A555}"/>
              </a:ext>
            </a:extLst>
          </p:cNvPr>
          <p:cNvGrpSpPr/>
          <p:nvPr/>
        </p:nvGrpSpPr>
        <p:grpSpPr>
          <a:xfrm>
            <a:off x="7272578" y="5762296"/>
            <a:ext cx="478465" cy="478465"/>
            <a:chOff x="9307434" y="2349603"/>
            <a:chExt cx="478465" cy="478465"/>
          </a:xfrm>
        </p:grpSpPr>
        <p:sp>
          <p:nvSpPr>
            <p:cNvPr id="166" name="5-Point Star 165">
              <a:extLst>
                <a:ext uri="{FF2B5EF4-FFF2-40B4-BE49-F238E27FC236}">
                  <a16:creationId xmlns:a16="http://schemas.microsoft.com/office/drawing/2014/main" id="{95E97BD7-CBA9-4742-B1B9-5621121CB803}"/>
                </a:ext>
              </a:extLst>
            </p:cNvPr>
            <p:cNvSpPr/>
            <p:nvPr/>
          </p:nvSpPr>
          <p:spPr>
            <a:xfrm>
              <a:off x="9307434" y="2349603"/>
              <a:ext cx="478465" cy="478465"/>
            </a:xfrm>
            <a:prstGeom prst="star5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7BFB023E-E160-B54A-9BBF-18AFED3C87D6}"/>
                </a:ext>
              </a:extLst>
            </p:cNvPr>
            <p:cNvSpPr/>
            <p:nvPr/>
          </p:nvSpPr>
          <p:spPr>
            <a:xfrm>
              <a:off x="9495692" y="2566878"/>
              <a:ext cx="105984" cy="10598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5-Point Star 38">
            <a:extLst>
              <a:ext uri="{FF2B5EF4-FFF2-40B4-BE49-F238E27FC236}">
                <a16:creationId xmlns:a16="http://schemas.microsoft.com/office/drawing/2014/main" id="{5B8A9957-01DF-C845-82F2-864263330B0A}"/>
              </a:ext>
            </a:extLst>
          </p:cNvPr>
          <p:cNvSpPr/>
          <p:nvPr/>
        </p:nvSpPr>
        <p:spPr>
          <a:xfrm>
            <a:off x="7962750" y="4490083"/>
            <a:ext cx="478465" cy="478465"/>
          </a:xfrm>
          <a:prstGeom prst="star5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68" name="5-Point Star 167">
            <a:extLst>
              <a:ext uri="{FF2B5EF4-FFF2-40B4-BE49-F238E27FC236}">
                <a16:creationId xmlns:a16="http://schemas.microsoft.com/office/drawing/2014/main" id="{FF3AB469-57DB-344F-AE17-FA400C0596D3}"/>
              </a:ext>
            </a:extLst>
          </p:cNvPr>
          <p:cNvSpPr/>
          <p:nvPr/>
        </p:nvSpPr>
        <p:spPr>
          <a:xfrm>
            <a:off x="7704473" y="6176234"/>
            <a:ext cx="478465" cy="478465"/>
          </a:xfrm>
          <a:prstGeom prst="star5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3F3B799E-643A-F447-83D8-6873E182958F}"/>
              </a:ext>
            </a:extLst>
          </p:cNvPr>
          <p:cNvSpPr/>
          <p:nvPr/>
        </p:nvSpPr>
        <p:spPr>
          <a:xfrm>
            <a:off x="9816937" y="2247518"/>
            <a:ext cx="1628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State Providers</a:t>
            </a:r>
          </a:p>
        </p:txBody>
      </p:sp>
    </p:spTree>
    <p:extLst>
      <p:ext uri="{BB962C8B-B14F-4D97-AF65-F5344CB8AC3E}">
        <p14:creationId xmlns:p14="http://schemas.microsoft.com/office/powerpoint/2010/main" val="113077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riangle 84"/>
          <p:cNvSpPr/>
          <p:nvPr/>
        </p:nvSpPr>
        <p:spPr>
          <a:xfrm flipV="1">
            <a:off x="4743469" y="663706"/>
            <a:ext cx="655114" cy="5883304"/>
          </a:xfrm>
          <a:prstGeom prst="triangle">
            <a:avLst>
              <a:gd name="adj" fmla="val 56818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4130904" y="6555020"/>
            <a:ext cx="1932875" cy="27970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6196847" y="6566861"/>
            <a:ext cx="1787899" cy="27970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8097468" y="6568069"/>
            <a:ext cx="1953049" cy="27970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10219172" y="6561651"/>
            <a:ext cx="1959003" cy="27970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riangle 83"/>
          <p:cNvSpPr/>
          <p:nvPr/>
        </p:nvSpPr>
        <p:spPr>
          <a:xfrm flipV="1">
            <a:off x="2662296" y="657292"/>
            <a:ext cx="655114" cy="5889718"/>
          </a:xfrm>
          <a:prstGeom prst="triangle">
            <a:avLst>
              <a:gd name="adj" fmla="val 60064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riangle 87"/>
          <p:cNvSpPr/>
          <p:nvPr/>
        </p:nvSpPr>
        <p:spPr>
          <a:xfrm flipV="1">
            <a:off x="10925762" y="663706"/>
            <a:ext cx="655114" cy="5883302"/>
          </a:xfrm>
          <a:prstGeom prst="triangle">
            <a:avLst>
              <a:gd name="adj" fmla="val 56818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riangle 86"/>
          <p:cNvSpPr/>
          <p:nvPr/>
        </p:nvSpPr>
        <p:spPr>
          <a:xfrm flipV="1">
            <a:off x="8837251" y="692599"/>
            <a:ext cx="655114" cy="5854409"/>
          </a:xfrm>
          <a:prstGeom prst="triangle">
            <a:avLst>
              <a:gd name="adj" fmla="val 56818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riangle 85"/>
          <p:cNvSpPr/>
          <p:nvPr/>
        </p:nvSpPr>
        <p:spPr>
          <a:xfrm flipV="1">
            <a:off x="6790360" y="686568"/>
            <a:ext cx="655114" cy="5860441"/>
          </a:xfrm>
          <a:prstGeom prst="triangle">
            <a:avLst>
              <a:gd name="adj" fmla="val 56818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riangle 76"/>
          <p:cNvSpPr/>
          <p:nvPr/>
        </p:nvSpPr>
        <p:spPr>
          <a:xfrm flipV="1">
            <a:off x="598264" y="643399"/>
            <a:ext cx="655114" cy="6211387"/>
          </a:xfrm>
          <a:prstGeom prst="triangle">
            <a:avLst>
              <a:gd name="adj" fmla="val 56818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10219172" y="4784796"/>
            <a:ext cx="1953050" cy="33267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8097467" y="4784796"/>
            <a:ext cx="1953050" cy="33267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200350" y="4784796"/>
            <a:ext cx="1816480" cy="33267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2053192" y="4784796"/>
            <a:ext cx="1953050" cy="33267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-8007" y="4784796"/>
            <a:ext cx="1953050" cy="33267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991917" y="567629"/>
            <a:ext cx="213455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Early Intervention Services;</a:t>
            </a:r>
            <a:r>
              <a:rPr lang="en-US" sz="1600" dirty="0"/>
              <a:t> </a:t>
            </a:r>
            <a:r>
              <a:rPr lang="en-US" sz="1600" b="1" dirty="0" err="1"/>
              <a:t>Easterseals</a:t>
            </a:r>
            <a:r>
              <a:rPr lang="en-US" sz="1600" b="1" dirty="0"/>
              <a:t> </a:t>
            </a:r>
            <a:r>
              <a:rPr lang="en-US" sz="1600" dirty="0"/>
              <a:t>(birth-3);</a:t>
            </a:r>
          </a:p>
          <a:p>
            <a:pPr algn="ctr"/>
            <a:r>
              <a:rPr lang="en-US" sz="1600" b="1" dirty="0"/>
              <a:t>DOE Early Learning</a:t>
            </a:r>
          </a:p>
          <a:p>
            <a:pPr algn="ctr"/>
            <a:r>
              <a:rPr lang="en-US" sz="1600" dirty="0"/>
              <a:t>(3-5)</a:t>
            </a:r>
          </a:p>
        </p:txBody>
      </p:sp>
      <p:sp>
        <p:nvSpPr>
          <p:cNvPr id="64" name="Rectangle 63"/>
          <p:cNvSpPr/>
          <p:nvPr/>
        </p:nvSpPr>
        <p:spPr>
          <a:xfrm>
            <a:off x="2021612" y="6575078"/>
            <a:ext cx="1981615" cy="27970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10219172" y="5665070"/>
            <a:ext cx="1953050" cy="3140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10219172" y="5211489"/>
            <a:ext cx="1953050" cy="3618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8097467" y="5665070"/>
            <a:ext cx="1953050" cy="3142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8097467" y="5211489"/>
            <a:ext cx="1953050" cy="3618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6200350" y="5211489"/>
            <a:ext cx="1816480" cy="31656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2053192" y="5665070"/>
            <a:ext cx="1953050" cy="3140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2053192" y="5211489"/>
            <a:ext cx="1953050" cy="3618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025681" y="4789393"/>
            <a:ext cx="197754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Typical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1 Standard Deviation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2 Standard Deviations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179894" y="6547649"/>
            <a:ext cx="1775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Discuss with Family</a:t>
            </a:r>
          </a:p>
        </p:txBody>
      </p:sp>
      <p:sp>
        <p:nvSpPr>
          <p:cNvPr id="45" name="Rectangle 44"/>
          <p:cNvSpPr/>
          <p:nvPr/>
        </p:nvSpPr>
        <p:spPr>
          <a:xfrm>
            <a:off x="-8007" y="5665070"/>
            <a:ext cx="1953050" cy="3140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-8007" y="5211489"/>
            <a:ext cx="1953050" cy="3618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1847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Honolulu County Resource and Developmental Screening Map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-8007" y="2446961"/>
            <a:ext cx="19530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Well-child Visit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60884" y="2446961"/>
            <a:ext cx="1913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Family Enrolls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73034" y="3077462"/>
            <a:ext cx="19379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Parent, caregiver, medical home, child care provider, family member has concerns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153401" y="2457009"/>
            <a:ext cx="18971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Family Enrolls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219172" y="2457009"/>
            <a:ext cx="19209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Family Enrolls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0" y="4789393"/>
            <a:ext cx="194504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Typical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Near Cut Off 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Referral Range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99966" y="4789393"/>
            <a:ext cx="18168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On Target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Follow up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153401" y="4789393"/>
            <a:ext cx="18971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Typical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Monitoring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At risk for delay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122336" y="4789393"/>
            <a:ext cx="201780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Typical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Monitoring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At risk for delay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199966" y="2457009"/>
            <a:ext cx="17816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Family Enrolls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125783" y="6547649"/>
            <a:ext cx="1902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Discuss with Family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199966" y="6547649"/>
            <a:ext cx="17816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Discuss with Family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153401" y="6547649"/>
            <a:ext cx="18971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Discuss with Family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0219172" y="6547649"/>
            <a:ext cx="19209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Discuss with Family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3284830"/>
            <a:ext cx="19450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Screening (9,18,24,36 months); surveillance at every visit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060884" y="3284830"/>
            <a:ext cx="17620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ASQ-3 &amp; ASQ-SE regularly, and as needed based on clinical judgment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99966" y="3284830"/>
            <a:ext cx="17816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ASQ-3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153401" y="3284829"/>
            <a:ext cx="1897116" cy="533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Parents complete ASQ with Keiki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219172" y="3284830"/>
            <a:ext cx="19209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ASQ-3 &amp; ASQ-SE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550045"/>
            <a:ext cx="19450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Medical Home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71063" y="579020"/>
            <a:ext cx="22336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Child and Family Services; Public Health Nursing; Parents and Children Together</a:t>
            </a:r>
          </a:p>
          <a:p>
            <a:pPr algn="ctr"/>
            <a:r>
              <a:rPr lang="en-US" sz="1600" dirty="0"/>
              <a:t>(Home visiting, birth-3)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56006" y="585213"/>
            <a:ext cx="19104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/>
              <a:t>Hiilei</a:t>
            </a:r>
            <a:r>
              <a:rPr lang="en-US" sz="1600" b="1" dirty="0"/>
              <a:t> </a:t>
            </a:r>
          </a:p>
          <a:p>
            <a:pPr algn="ctr"/>
            <a:r>
              <a:rPr lang="en-US" sz="1600" dirty="0"/>
              <a:t>(Child not eligible for Early Intervention, Caregiver concern)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035484" y="585213"/>
            <a:ext cx="23310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Honolulu Community Action Program; Child and Family Services; Parents and Children Together; </a:t>
            </a:r>
            <a:r>
              <a:rPr lang="en-US" sz="1600" b="1" dirty="0" err="1"/>
              <a:t>Kamaaina</a:t>
            </a:r>
            <a:r>
              <a:rPr lang="en-US" sz="1600" b="1" dirty="0"/>
              <a:t> Kids</a:t>
            </a:r>
          </a:p>
          <a:p>
            <a:pPr algn="ctr"/>
            <a:r>
              <a:rPr lang="en-US" sz="1600" dirty="0"/>
              <a:t>(Early Head Start, Head Start)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251255" y="576421"/>
            <a:ext cx="19209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DOH Children with Special Health Needs Program </a:t>
            </a:r>
            <a:r>
              <a:rPr lang="en-US" sz="1600" dirty="0"/>
              <a:t>(early intervention, birth to </a:t>
            </a:r>
            <a:r>
              <a:rPr lang="en-US" sz="1600"/>
              <a:t>age 20)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47898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riangle 110"/>
          <p:cNvSpPr/>
          <p:nvPr/>
        </p:nvSpPr>
        <p:spPr>
          <a:xfrm flipV="1">
            <a:off x="2662296" y="657292"/>
            <a:ext cx="655114" cy="5134286"/>
          </a:xfrm>
          <a:prstGeom prst="triangle">
            <a:avLst>
              <a:gd name="adj" fmla="val 60064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Triangle 111"/>
          <p:cNvSpPr/>
          <p:nvPr/>
        </p:nvSpPr>
        <p:spPr>
          <a:xfrm flipV="1">
            <a:off x="10883230" y="663705"/>
            <a:ext cx="655114" cy="5227789"/>
          </a:xfrm>
          <a:prstGeom prst="triangle">
            <a:avLst>
              <a:gd name="adj" fmla="val 43834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Triangle 112"/>
          <p:cNvSpPr/>
          <p:nvPr/>
        </p:nvSpPr>
        <p:spPr>
          <a:xfrm flipV="1">
            <a:off x="8794719" y="692599"/>
            <a:ext cx="655114" cy="3076490"/>
          </a:xfrm>
          <a:prstGeom prst="triangle">
            <a:avLst>
              <a:gd name="adj" fmla="val 56818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Triangle 113"/>
          <p:cNvSpPr/>
          <p:nvPr/>
        </p:nvSpPr>
        <p:spPr>
          <a:xfrm flipV="1">
            <a:off x="4679671" y="663706"/>
            <a:ext cx="655114" cy="5883304"/>
          </a:xfrm>
          <a:prstGeom prst="triangle">
            <a:avLst>
              <a:gd name="adj" fmla="val 56818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Triangle 114"/>
          <p:cNvSpPr/>
          <p:nvPr/>
        </p:nvSpPr>
        <p:spPr>
          <a:xfrm flipV="1">
            <a:off x="6673401" y="686568"/>
            <a:ext cx="655114" cy="3094066"/>
          </a:xfrm>
          <a:prstGeom prst="triangle">
            <a:avLst>
              <a:gd name="adj" fmla="val 56818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4105652" y="1757445"/>
            <a:ext cx="1817706" cy="27970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5981452" y="1781535"/>
            <a:ext cx="2010756" cy="27970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8060467" y="1764643"/>
            <a:ext cx="1968964" cy="27970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10114959" y="1757445"/>
            <a:ext cx="2031625" cy="27970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Triangle 115"/>
          <p:cNvSpPr/>
          <p:nvPr/>
        </p:nvSpPr>
        <p:spPr>
          <a:xfrm flipV="1">
            <a:off x="598264" y="643398"/>
            <a:ext cx="655114" cy="5248095"/>
          </a:xfrm>
          <a:prstGeom prst="triangle">
            <a:avLst>
              <a:gd name="adj" fmla="val 60064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Hexagon 90"/>
          <p:cNvSpPr/>
          <p:nvPr/>
        </p:nvSpPr>
        <p:spPr>
          <a:xfrm>
            <a:off x="4128002" y="2109674"/>
            <a:ext cx="1700976" cy="4006227"/>
          </a:xfrm>
          <a:prstGeom prst="hexagon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2080051" y="3792178"/>
            <a:ext cx="1953050" cy="3837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014200" y="3780634"/>
            <a:ext cx="2030797" cy="3953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8085548" y="3774861"/>
            <a:ext cx="2030797" cy="8222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10156896" y="3780634"/>
            <a:ext cx="2030797" cy="10288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8702" y="3797949"/>
            <a:ext cx="2030797" cy="3785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2071349" y="2785977"/>
            <a:ext cx="1953050" cy="6635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6005498" y="2773197"/>
            <a:ext cx="2030797" cy="64786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8076846" y="2773197"/>
            <a:ext cx="2030797" cy="52626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10148194" y="2773197"/>
            <a:ext cx="2030797" cy="52284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0" y="2786723"/>
            <a:ext cx="2030797" cy="3634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2071349" y="2094178"/>
            <a:ext cx="1953050" cy="59673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6005498" y="2082634"/>
            <a:ext cx="2030797" cy="6082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8076846" y="2076862"/>
            <a:ext cx="2030797" cy="6140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10148194" y="2071090"/>
            <a:ext cx="2030797" cy="6198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0" y="2099950"/>
            <a:ext cx="2030797" cy="5909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8701" y="3240549"/>
            <a:ext cx="2022096" cy="48061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2030798" y="1764644"/>
            <a:ext cx="1987914" cy="27970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1925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Honolulu County Resource and Developmental Screening Map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953" y="3200198"/>
            <a:ext cx="194265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Share Results &amp; Discuss with Family</a:t>
            </a:r>
          </a:p>
          <a:p>
            <a:pPr algn="ctr"/>
            <a:endParaRPr lang="en-US" sz="1400" b="1" dirty="0"/>
          </a:p>
          <a:p>
            <a:pPr algn="ctr"/>
            <a:r>
              <a:rPr lang="en-US" sz="1600" b="1" dirty="0"/>
              <a:t>Referral</a:t>
            </a:r>
            <a:endParaRPr lang="en-US" sz="1400" b="1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2183974" y="1775277"/>
            <a:ext cx="16389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/>
              <a:t>Discuss with Family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23015" y="1775277"/>
            <a:ext cx="19740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/>
              <a:t>Discuss with Family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153401" y="1775277"/>
            <a:ext cx="16660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/>
              <a:t>Discuss with Family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122336" y="1775277"/>
            <a:ext cx="16583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/>
              <a:t>Discuss with Family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5493" y="2099950"/>
            <a:ext cx="19553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Provide anticipatory guidance &amp; Resources.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Monitor development.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206584" y="2099950"/>
            <a:ext cx="17061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Typical. </a:t>
            </a:r>
          </a:p>
          <a:p>
            <a:pPr algn="ctr"/>
            <a:endParaRPr lang="en-US" sz="1400" dirty="0"/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Administer at next level, focus on child development.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44796" y="2099950"/>
            <a:ext cx="19543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Families discontinue. Child ages out.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Activities sent to parents, screen at next interval.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128445" y="2099950"/>
            <a:ext cx="194419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Typical.</a:t>
            </a:r>
          </a:p>
          <a:p>
            <a:pPr algn="ctr"/>
            <a:endParaRPr lang="en-US" sz="1400" dirty="0"/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Following screening schedule.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122336" y="2099950"/>
            <a:ext cx="2006957" cy="1196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Typical.</a:t>
            </a:r>
          </a:p>
          <a:p>
            <a:pPr algn="ctr"/>
            <a:endParaRPr lang="en-US" sz="1400" dirty="0"/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Following screening schedule.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65543" y="4508548"/>
            <a:ext cx="167397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Loop back to Surveillance. 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Follow-up with referral.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933227" y="5891495"/>
            <a:ext cx="21960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If eligible for services EHS staff integrates IFSP goas in EHS Family Partnership Agreement (FP)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096000" y="1775277"/>
            <a:ext cx="17816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/>
              <a:t>Discuss with Family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116732" y="5791578"/>
            <a:ext cx="1775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Receives Evaluation Results if Parent signs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110825" y="5077410"/>
            <a:ext cx="17713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EVALUATION</a:t>
            </a:r>
            <a:endParaRPr lang="en-US" sz="14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083571" y="2179938"/>
            <a:ext cx="178166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DOH/EI</a:t>
            </a:r>
          </a:p>
          <a:p>
            <a:pPr algn="ctr"/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Referrals</a:t>
            </a:r>
          </a:p>
          <a:p>
            <a:pPr algn="ctr"/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(Birth-3)</a:t>
            </a:r>
          </a:p>
          <a:p>
            <a:pPr algn="ctr"/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DOE Referrals (3-5)</a:t>
            </a:r>
          </a:p>
          <a:p>
            <a:pPr algn="ctr"/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Child</a:t>
            </a:r>
          </a:p>
          <a:p>
            <a:pPr algn="ctr"/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Referred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912768" y="6115902"/>
            <a:ext cx="21971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Eligible for Services</a:t>
            </a:r>
          </a:p>
          <a:p>
            <a:pPr algn="ctr"/>
            <a:r>
              <a:rPr lang="en-US" sz="1400" b="1" dirty="0"/>
              <a:t>OR</a:t>
            </a:r>
          </a:p>
          <a:p>
            <a:pPr algn="ctr"/>
            <a:r>
              <a:rPr lang="en-US" sz="1400" b="1" dirty="0"/>
              <a:t>Not Eligible for Services</a:t>
            </a:r>
          </a:p>
          <a:p>
            <a:pPr algn="ctr"/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6044796" y="3842055"/>
            <a:ext cx="19630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Referral</a:t>
            </a:r>
            <a:endParaRPr lang="en-US" sz="1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128445" y="3827709"/>
            <a:ext cx="19791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Referral</a:t>
            </a:r>
            <a:r>
              <a:rPr lang="en-US" sz="1600" dirty="0"/>
              <a:t> </a:t>
            </a:r>
            <a:r>
              <a:rPr lang="en-US" sz="1400"/>
              <a:t>to EI/Part C,  </a:t>
            </a:r>
            <a:r>
              <a:rPr lang="en-US" sz="1400" dirty="0"/>
              <a:t>health care provider, community agency.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0169039" y="3839373"/>
            <a:ext cx="2009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Referral</a:t>
            </a:r>
            <a:r>
              <a:rPr lang="en-US" sz="1600" dirty="0"/>
              <a:t> </a:t>
            </a:r>
            <a:r>
              <a:rPr lang="en-US" sz="1400" dirty="0"/>
              <a:t>to EI/Part C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65543" y="5791578"/>
            <a:ext cx="1775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Receives Evaluation Results if Parent signs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116732" y="3837869"/>
            <a:ext cx="17734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Referral</a:t>
            </a:r>
            <a:r>
              <a:rPr lang="en-US" sz="1600" dirty="0"/>
              <a:t> </a:t>
            </a:r>
            <a:r>
              <a:rPr lang="en-US" sz="1400" dirty="0"/>
              <a:t>to EI/Part C</a:t>
            </a:r>
          </a:p>
        </p:txBody>
      </p:sp>
      <p:cxnSp>
        <p:nvCxnSpPr>
          <p:cNvPr id="81" name="Straight Arrow Connector 80"/>
          <p:cNvCxnSpPr/>
          <p:nvPr/>
        </p:nvCxnSpPr>
        <p:spPr>
          <a:xfrm>
            <a:off x="2030797" y="4190479"/>
            <a:ext cx="2469310" cy="187184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V="1">
            <a:off x="4023375" y="3583634"/>
            <a:ext cx="277077" cy="224900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H="1" flipV="1">
            <a:off x="5639068" y="3575477"/>
            <a:ext cx="396968" cy="218260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H="1" flipV="1">
            <a:off x="5445177" y="4210566"/>
            <a:ext cx="2631669" cy="384911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flipH="1">
            <a:off x="5291188" y="4809524"/>
            <a:ext cx="4772860" cy="6942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stCxn id="39" idx="2"/>
          </p:cNvCxnSpPr>
          <p:nvPr/>
        </p:nvCxnSpPr>
        <p:spPr>
          <a:xfrm>
            <a:off x="4996484" y="5415964"/>
            <a:ext cx="25288" cy="1344958"/>
          </a:xfrm>
          <a:prstGeom prst="straightConnector1">
            <a:avLst/>
          </a:prstGeom>
          <a:ln w="180975">
            <a:solidFill>
              <a:srgbClr val="7030A0">
                <a:alpha val="4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347650" y="5464488"/>
            <a:ext cx="1291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RESULTS OF</a:t>
            </a:r>
          </a:p>
          <a:p>
            <a:pPr algn="ctr"/>
            <a:r>
              <a:rPr lang="en-US" sz="1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EVAL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DB8869B-6BF1-0049-A4AF-0AEEC36B94DA}"/>
              </a:ext>
            </a:extLst>
          </p:cNvPr>
          <p:cNvSpPr txBox="1"/>
          <p:nvPr/>
        </p:nvSpPr>
        <p:spPr>
          <a:xfrm>
            <a:off x="0" y="480050"/>
            <a:ext cx="19450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Medical Home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EE2B1B6-F0CF-604A-9CAB-A95795B6D476}"/>
              </a:ext>
            </a:extLst>
          </p:cNvPr>
          <p:cNvSpPr txBox="1"/>
          <p:nvPr/>
        </p:nvSpPr>
        <p:spPr>
          <a:xfrm>
            <a:off x="8097466" y="510194"/>
            <a:ext cx="20248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HCAP; CFS; PACT; </a:t>
            </a:r>
            <a:r>
              <a:rPr lang="en-US" sz="1600" b="1" dirty="0" err="1"/>
              <a:t>Kamaaina</a:t>
            </a:r>
            <a:r>
              <a:rPr lang="en-US" sz="1600" b="1" dirty="0"/>
              <a:t> Kids</a:t>
            </a:r>
          </a:p>
          <a:p>
            <a:pPr algn="ctr"/>
            <a:r>
              <a:rPr lang="en-US" sz="1600" dirty="0"/>
              <a:t>(Early Head Start, Head Start)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5EF02861-987E-6C4A-A59F-8E571F5FE4E4}"/>
              </a:ext>
            </a:extLst>
          </p:cNvPr>
          <p:cNvSpPr txBox="1"/>
          <p:nvPr/>
        </p:nvSpPr>
        <p:spPr>
          <a:xfrm>
            <a:off x="10251255" y="474680"/>
            <a:ext cx="19209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DOH Children with Special Health Needs Program </a:t>
            </a:r>
            <a:r>
              <a:rPr lang="en-US" sz="1600" dirty="0"/>
              <a:t>(early intervention, birth to age 20)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274CACA0-B65E-F24B-B92F-2EA1755C0432}"/>
              </a:ext>
            </a:extLst>
          </p:cNvPr>
          <p:cNvSpPr txBox="1"/>
          <p:nvPr/>
        </p:nvSpPr>
        <p:spPr>
          <a:xfrm>
            <a:off x="3795732" y="488496"/>
            <a:ext cx="2469310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Early Intervention</a:t>
            </a:r>
          </a:p>
          <a:p>
            <a:pPr algn="ctr"/>
            <a:r>
              <a:rPr lang="en-US" sz="1600" b="1" dirty="0"/>
              <a:t>Services; </a:t>
            </a:r>
            <a:r>
              <a:rPr lang="en-US" sz="1600" b="1" dirty="0" err="1"/>
              <a:t>Easterseals</a:t>
            </a:r>
            <a:endParaRPr lang="en-US" sz="1600" b="1" dirty="0"/>
          </a:p>
          <a:p>
            <a:pPr algn="ctr"/>
            <a:r>
              <a:rPr lang="en-US" sz="1600" dirty="0"/>
              <a:t>(birth-3); </a:t>
            </a:r>
            <a:endParaRPr lang="en-US" sz="1600" b="1" dirty="0"/>
          </a:p>
          <a:p>
            <a:pPr algn="ctr"/>
            <a:r>
              <a:rPr lang="en-US" sz="1600" b="1" dirty="0"/>
              <a:t>DOE Early Learning</a:t>
            </a:r>
          </a:p>
          <a:p>
            <a:pPr algn="ctr"/>
            <a:r>
              <a:rPr lang="en-US" sz="1600" dirty="0"/>
              <a:t>(3-5)</a:t>
            </a:r>
          </a:p>
          <a:p>
            <a:pPr algn="ctr"/>
            <a:endParaRPr lang="en-US" sz="1600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1559448C-3897-454F-9CDA-89C15136BB2C}"/>
              </a:ext>
            </a:extLst>
          </p:cNvPr>
          <p:cNvSpPr txBox="1"/>
          <p:nvPr/>
        </p:nvSpPr>
        <p:spPr>
          <a:xfrm>
            <a:off x="1871063" y="482303"/>
            <a:ext cx="2233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CFS; Public Health Nursing; PACT</a:t>
            </a:r>
          </a:p>
          <a:p>
            <a:pPr algn="ctr"/>
            <a:r>
              <a:rPr lang="en-US" sz="1600" dirty="0"/>
              <a:t>(Home visiting, birth-3)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7BD0649F-0B2C-FF4F-903A-D1F9A199A8E2}"/>
              </a:ext>
            </a:extLst>
          </p:cNvPr>
          <p:cNvSpPr txBox="1"/>
          <p:nvPr/>
        </p:nvSpPr>
        <p:spPr>
          <a:xfrm>
            <a:off x="6050497" y="488496"/>
            <a:ext cx="19104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/>
              <a:t>Hiilei</a:t>
            </a:r>
            <a:r>
              <a:rPr lang="en-US" sz="1600" b="1" dirty="0"/>
              <a:t> </a:t>
            </a:r>
          </a:p>
          <a:p>
            <a:pPr algn="ctr"/>
            <a:r>
              <a:rPr lang="en-US" sz="1600" dirty="0"/>
              <a:t>(Child not eligible for Early Intervention, Caregiver concern)</a:t>
            </a:r>
          </a:p>
        </p:txBody>
      </p:sp>
    </p:spTree>
    <p:extLst>
      <p:ext uri="{BB962C8B-B14F-4D97-AF65-F5344CB8AC3E}">
        <p14:creationId xmlns:p14="http://schemas.microsoft.com/office/powerpoint/2010/main" val="1217210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F54B9-0CB9-7540-A51C-69F6722AB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n-US" sz="3600" b="1" dirty="0"/>
              <a:t>Oahu Providers: </a:t>
            </a:r>
            <a:r>
              <a:rPr lang="en-US" sz="4000" b="1" dirty="0">
                <a:latin typeface="+mn-lt"/>
              </a:rPr>
              <a:t>Department of Health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9A156B-32AE-9C42-A755-9AC558D7EEC1}"/>
              </a:ext>
            </a:extLst>
          </p:cNvPr>
          <p:cNvSpPr/>
          <p:nvPr/>
        </p:nvSpPr>
        <p:spPr>
          <a:xfrm>
            <a:off x="592853" y="1562272"/>
            <a:ext cx="5801859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/>
              <a:t>Children with Special Health Needs Program</a:t>
            </a:r>
            <a:endParaRPr lang="en-US" sz="1200" b="1" i="1" dirty="0"/>
          </a:p>
          <a:p>
            <a:pPr lvl="0"/>
            <a:r>
              <a:rPr lang="en-US" dirty="0"/>
              <a:t>741 Sunset Ave, #B. Honolulu, HI 96816</a:t>
            </a:r>
          </a:p>
          <a:p>
            <a:pPr lvl="0"/>
            <a:r>
              <a:rPr lang="en-US" dirty="0"/>
              <a:t>Ph 733-9055</a:t>
            </a:r>
          </a:p>
          <a:p>
            <a:endParaRPr lang="en-US" sz="2400" b="1" i="1" dirty="0"/>
          </a:p>
          <a:p>
            <a:r>
              <a:rPr lang="en-US" sz="2400" b="1" i="1" dirty="0" err="1"/>
              <a:t>Hiilei</a:t>
            </a:r>
            <a:r>
              <a:rPr lang="en-US" sz="2400" b="1" i="1" dirty="0"/>
              <a:t> Hawaii</a:t>
            </a:r>
            <a:br>
              <a:rPr lang="en-US" b="1" dirty="0"/>
            </a:br>
            <a:r>
              <a:rPr lang="en-US" dirty="0" err="1">
                <a:solidFill>
                  <a:srgbClr val="333333"/>
                </a:solidFill>
              </a:rPr>
              <a:t>Hilopa‘a</a:t>
            </a:r>
            <a:r>
              <a:rPr lang="en-US" dirty="0">
                <a:solidFill>
                  <a:srgbClr val="333333"/>
                </a:solidFill>
              </a:rPr>
              <a:t> Family to Family Health Information Center</a:t>
            </a:r>
            <a:br>
              <a:rPr lang="en-US" dirty="0"/>
            </a:br>
            <a:r>
              <a:rPr lang="en-US" dirty="0">
                <a:solidFill>
                  <a:srgbClr val="333333"/>
                </a:solidFill>
              </a:rPr>
              <a:t>Ph 733-9058</a:t>
            </a:r>
          </a:p>
          <a:p>
            <a:endParaRPr lang="en-US" dirty="0">
              <a:solidFill>
                <a:srgbClr val="333333"/>
              </a:solidFill>
            </a:endParaRPr>
          </a:p>
          <a:p>
            <a:r>
              <a:rPr lang="en-US" sz="2400" b="1" i="1" dirty="0"/>
              <a:t>Early Intervention Section</a:t>
            </a:r>
          </a:p>
          <a:p>
            <a:pPr lvl="0"/>
            <a:r>
              <a:rPr lang="en-US" b="1" dirty="0"/>
              <a:t>Main Office</a:t>
            </a:r>
          </a:p>
          <a:p>
            <a:pPr lvl="0"/>
            <a:r>
              <a:rPr lang="en-US" dirty="0"/>
              <a:t>Ph 594-0000</a:t>
            </a:r>
          </a:p>
          <a:p>
            <a:pPr lvl="0"/>
            <a:endParaRPr lang="en-US" dirty="0"/>
          </a:p>
          <a:p>
            <a:pPr lvl="0"/>
            <a:r>
              <a:rPr lang="en-US" b="1" dirty="0"/>
              <a:t>Hawaii Keiki Information Service (H-KISS</a:t>
            </a:r>
            <a:r>
              <a:rPr lang="en-US" dirty="0"/>
              <a:t>)</a:t>
            </a:r>
          </a:p>
          <a:p>
            <a:pPr lvl="0"/>
            <a:r>
              <a:rPr lang="en-US" dirty="0"/>
              <a:t>Ph 594-0066</a:t>
            </a:r>
          </a:p>
          <a:p>
            <a:endParaRPr lang="en-US" dirty="0">
              <a:solidFill>
                <a:srgbClr val="333333"/>
              </a:solidFill>
            </a:endParaRPr>
          </a:p>
          <a:p>
            <a:endParaRPr lang="en-US" b="1" dirty="0">
              <a:solidFill>
                <a:srgbClr val="333333"/>
              </a:solidFill>
            </a:endParaRPr>
          </a:p>
          <a:p>
            <a:endParaRPr lang="en-US" b="1" dirty="0">
              <a:solidFill>
                <a:srgbClr val="333333"/>
              </a:solidFill>
            </a:endParaRPr>
          </a:p>
          <a:p>
            <a:endParaRPr lang="en-US" sz="2000" b="1" i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FD98658-6588-CF4B-BB05-7C0DF15711B7}"/>
              </a:ext>
            </a:extLst>
          </p:cNvPr>
          <p:cNvSpPr txBox="1">
            <a:spLocks/>
          </p:cNvSpPr>
          <p:nvPr/>
        </p:nvSpPr>
        <p:spPr>
          <a:xfrm>
            <a:off x="6394712" y="1810819"/>
            <a:ext cx="5418792" cy="33893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b="1" dirty="0">
              <a:solidFill>
                <a:srgbClr val="333333"/>
              </a:solidFill>
              <a:latin typeface="+mn-lt"/>
            </a:endParaRPr>
          </a:p>
          <a:p>
            <a:endParaRPr lang="en-US" sz="2400" b="1" i="1" dirty="0">
              <a:latin typeface="+mn-lt"/>
            </a:endParaRPr>
          </a:p>
          <a:p>
            <a:endParaRPr lang="en-US" sz="1800" b="1" dirty="0">
              <a:latin typeface="+mn-lt"/>
            </a:endParaRPr>
          </a:p>
        </p:txBody>
      </p:sp>
      <p:sp>
        <p:nvSpPr>
          <p:cNvPr id="8" name="5-Point Star 7">
            <a:extLst>
              <a:ext uri="{FF2B5EF4-FFF2-40B4-BE49-F238E27FC236}">
                <a16:creationId xmlns:a16="http://schemas.microsoft.com/office/drawing/2014/main" id="{CFE4A48F-F6E0-824B-B44C-DA0691050359}"/>
              </a:ext>
            </a:extLst>
          </p:cNvPr>
          <p:cNvSpPr/>
          <p:nvPr/>
        </p:nvSpPr>
        <p:spPr>
          <a:xfrm>
            <a:off x="76115" y="124436"/>
            <a:ext cx="1076689" cy="1076689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D83894-9E62-7F47-B5F9-F4B377764A83}"/>
              </a:ext>
            </a:extLst>
          </p:cNvPr>
          <p:cNvSpPr/>
          <p:nvPr/>
        </p:nvSpPr>
        <p:spPr>
          <a:xfrm>
            <a:off x="6905192" y="1567050"/>
            <a:ext cx="528680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/>
              <a:t>Early Childhood Services Program</a:t>
            </a:r>
            <a:endParaRPr lang="en-US" sz="1200" b="1" i="1" dirty="0"/>
          </a:p>
          <a:p>
            <a:pPr lvl="0"/>
            <a:endParaRPr lang="en-US" dirty="0"/>
          </a:p>
          <a:p>
            <a:pPr lvl="0"/>
            <a:r>
              <a:rPr lang="en-US" b="1" dirty="0" err="1"/>
              <a:t>Lanakila</a:t>
            </a:r>
            <a:endParaRPr lang="en-US" b="1" dirty="0"/>
          </a:p>
          <a:p>
            <a:pPr lvl="0"/>
            <a:r>
              <a:rPr lang="en-US" dirty="0"/>
              <a:t>1700 </a:t>
            </a:r>
            <a:r>
              <a:rPr lang="en-US" dirty="0" err="1"/>
              <a:t>Lanakila</a:t>
            </a:r>
            <a:r>
              <a:rPr lang="en-US" dirty="0"/>
              <a:t> Ave # 210. Honolulu, HI 96817 </a:t>
            </a:r>
          </a:p>
          <a:p>
            <a:pPr lvl="0"/>
            <a:r>
              <a:rPr lang="en-US" dirty="0"/>
              <a:t>Ph 832-5688</a:t>
            </a:r>
          </a:p>
          <a:p>
            <a:pPr lvl="0"/>
            <a:endParaRPr lang="en-US" dirty="0"/>
          </a:p>
          <a:p>
            <a:pPr lvl="0"/>
            <a:r>
              <a:rPr lang="en-US" b="1" dirty="0"/>
              <a:t>Leeward</a:t>
            </a:r>
          </a:p>
          <a:p>
            <a:pPr lvl="0"/>
            <a:r>
              <a:rPr lang="en-US" dirty="0"/>
              <a:t>860 4th St #150. Pearl City, HI 96782</a:t>
            </a:r>
          </a:p>
          <a:p>
            <a:pPr lvl="0"/>
            <a:r>
              <a:rPr lang="en-US" dirty="0"/>
              <a:t>Ph 453-6960</a:t>
            </a:r>
          </a:p>
          <a:p>
            <a:pPr lvl="0"/>
            <a:br>
              <a:rPr lang="en-US" b="1" dirty="0"/>
            </a:br>
            <a:r>
              <a:rPr lang="en-US" b="1" dirty="0"/>
              <a:t>Waianae Coast </a:t>
            </a:r>
          </a:p>
          <a:p>
            <a:pPr lvl="0"/>
            <a:r>
              <a:rPr lang="en-US" dirty="0"/>
              <a:t>84-1061 </a:t>
            </a:r>
            <a:r>
              <a:rPr lang="en-US" dirty="0" err="1"/>
              <a:t>Noholio</a:t>
            </a:r>
            <a:r>
              <a:rPr lang="en-US" dirty="0"/>
              <a:t> Rd. Waianae, HI 96792 </a:t>
            </a:r>
          </a:p>
          <a:p>
            <a:pPr lvl="0"/>
            <a:r>
              <a:rPr lang="en-US" dirty="0"/>
              <a:t>Ph 695-9400</a:t>
            </a:r>
          </a:p>
          <a:p>
            <a:pPr lvl="0"/>
            <a:endParaRPr lang="en-US" dirty="0"/>
          </a:p>
          <a:p>
            <a:pPr lvl="0"/>
            <a:r>
              <a:rPr lang="en-US" b="1" dirty="0"/>
              <a:t>Windward</a:t>
            </a:r>
          </a:p>
          <a:p>
            <a:pPr lvl="0"/>
            <a:r>
              <a:rPr lang="en-US" dirty="0"/>
              <a:t>45-691 </a:t>
            </a:r>
            <a:r>
              <a:rPr lang="en-US" dirty="0" err="1"/>
              <a:t>Keaahala</a:t>
            </a:r>
            <a:r>
              <a:rPr lang="en-US" dirty="0"/>
              <a:t> Rd. Kaneohe, HI 96744</a:t>
            </a:r>
            <a:br>
              <a:rPr lang="en-US" dirty="0"/>
            </a:br>
            <a:r>
              <a:rPr lang="en-US" dirty="0"/>
              <a:t>Ph 233-5495</a:t>
            </a:r>
          </a:p>
        </p:txBody>
      </p:sp>
    </p:spTree>
    <p:extLst>
      <p:ext uri="{BB962C8B-B14F-4D97-AF65-F5344CB8AC3E}">
        <p14:creationId xmlns:p14="http://schemas.microsoft.com/office/powerpoint/2010/main" val="2866536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F54B9-0CB9-7540-A51C-69F6722AB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n-US" sz="3600" b="1" dirty="0"/>
              <a:t>Oahu Providers: </a:t>
            </a:r>
            <a:r>
              <a:rPr lang="en-US" sz="4000" b="1" dirty="0">
                <a:latin typeface="+mn-lt"/>
              </a:rPr>
              <a:t>Department of Health</a:t>
            </a:r>
            <a:br>
              <a:rPr lang="en-US" sz="4000" b="1" dirty="0">
                <a:latin typeface="+mn-lt"/>
              </a:rPr>
            </a:br>
            <a:r>
              <a:rPr lang="en-US" sz="4000" b="1" dirty="0">
                <a:latin typeface="+mn-lt"/>
              </a:rPr>
              <a:t>Public Health Nursing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FD98658-6588-CF4B-BB05-7C0DF15711B7}"/>
              </a:ext>
            </a:extLst>
          </p:cNvPr>
          <p:cNvSpPr txBox="1">
            <a:spLocks/>
          </p:cNvSpPr>
          <p:nvPr/>
        </p:nvSpPr>
        <p:spPr>
          <a:xfrm>
            <a:off x="6394712" y="1810819"/>
            <a:ext cx="5418792" cy="33893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b="1" dirty="0">
              <a:solidFill>
                <a:srgbClr val="333333"/>
              </a:solidFill>
              <a:latin typeface="+mn-lt"/>
            </a:endParaRPr>
          </a:p>
          <a:p>
            <a:endParaRPr lang="en-US" sz="2400" b="1" i="1" dirty="0">
              <a:latin typeface="+mn-lt"/>
            </a:endParaRPr>
          </a:p>
          <a:p>
            <a:endParaRPr lang="en-US" sz="1800" b="1" dirty="0">
              <a:latin typeface="+mn-lt"/>
            </a:endParaRPr>
          </a:p>
        </p:txBody>
      </p:sp>
      <p:sp>
        <p:nvSpPr>
          <p:cNvPr id="8" name="5-Point Star 7">
            <a:extLst>
              <a:ext uri="{FF2B5EF4-FFF2-40B4-BE49-F238E27FC236}">
                <a16:creationId xmlns:a16="http://schemas.microsoft.com/office/drawing/2014/main" id="{CFE4A48F-F6E0-824B-B44C-DA0691050359}"/>
              </a:ext>
            </a:extLst>
          </p:cNvPr>
          <p:cNvSpPr/>
          <p:nvPr/>
        </p:nvSpPr>
        <p:spPr>
          <a:xfrm>
            <a:off x="76115" y="124436"/>
            <a:ext cx="1076689" cy="1076689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EC5389-4453-6547-AAFD-2EF0B0BD7711}"/>
              </a:ext>
            </a:extLst>
          </p:cNvPr>
          <p:cNvSpPr/>
          <p:nvPr/>
        </p:nvSpPr>
        <p:spPr>
          <a:xfrm>
            <a:off x="912105" y="1763614"/>
            <a:ext cx="5582479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East Honolulu</a:t>
            </a:r>
          </a:p>
          <a:p>
            <a:r>
              <a:rPr lang="en-US" dirty="0"/>
              <a:t>3627 Kilauea Ave, Rm 311. Honolulu, HI 96816</a:t>
            </a:r>
          </a:p>
          <a:p>
            <a:r>
              <a:rPr lang="en-US" dirty="0"/>
              <a:t>Ph 733-9220</a:t>
            </a:r>
          </a:p>
          <a:p>
            <a:endParaRPr lang="en-US" dirty="0"/>
          </a:p>
          <a:p>
            <a:endParaRPr lang="en-US" sz="500" dirty="0"/>
          </a:p>
          <a:p>
            <a:r>
              <a:rPr lang="en-US" b="1" dirty="0"/>
              <a:t>West Honolulu</a:t>
            </a:r>
          </a:p>
          <a:p>
            <a:r>
              <a:rPr lang="en-US" dirty="0"/>
              <a:t>1700 </a:t>
            </a:r>
            <a:r>
              <a:rPr lang="en-US" dirty="0" err="1"/>
              <a:t>Lanakila</a:t>
            </a:r>
            <a:r>
              <a:rPr lang="en-US" dirty="0"/>
              <a:t> Ave, Rm 201. Honolulu, HI 96817</a:t>
            </a:r>
          </a:p>
          <a:p>
            <a:r>
              <a:rPr lang="en-US" dirty="0"/>
              <a:t> Ph 832-5757</a:t>
            </a:r>
          </a:p>
          <a:p>
            <a:endParaRPr lang="en-US" dirty="0"/>
          </a:p>
          <a:p>
            <a:endParaRPr lang="en-US" sz="500" dirty="0"/>
          </a:p>
          <a:p>
            <a:r>
              <a:rPr lang="en-US" b="1" dirty="0"/>
              <a:t>Central Oahu</a:t>
            </a:r>
          </a:p>
          <a:p>
            <a:r>
              <a:rPr lang="en-US" dirty="0"/>
              <a:t>860 Fourth St, Rm 130. Pearl City, HI 96782</a:t>
            </a:r>
          </a:p>
          <a:p>
            <a:r>
              <a:rPr lang="en-US" dirty="0"/>
              <a:t>Ph 453-6190</a:t>
            </a:r>
          </a:p>
          <a:p>
            <a:endParaRPr lang="en-US" sz="5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4793CC-6C62-C44E-80BA-C2F8C0645819}"/>
              </a:ext>
            </a:extLst>
          </p:cNvPr>
          <p:cNvSpPr/>
          <p:nvPr/>
        </p:nvSpPr>
        <p:spPr>
          <a:xfrm>
            <a:off x="6494584" y="2422976"/>
            <a:ext cx="6096000" cy="32624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Leeward Oahu</a:t>
            </a:r>
          </a:p>
          <a:p>
            <a:r>
              <a:rPr lang="en-US" dirty="0"/>
              <a:t>94-275 </a:t>
            </a:r>
            <a:r>
              <a:rPr lang="en-US" dirty="0" err="1"/>
              <a:t>Mokuola</a:t>
            </a:r>
            <a:r>
              <a:rPr lang="en-US" dirty="0"/>
              <a:t> St, Rm 101. Waipahu, HI 96797</a:t>
            </a:r>
          </a:p>
          <a:p>
            <a:r>
              <a:rPr lang="en-US" dirty="0"/>
              <a:t>Ph 453-6190</a:t>
            </a:r>
          </a:p>
          <a:p>
            <a:endParaRPr lang="en-US" dirty="0"/>
          </a:p>
          <a:p>
            <a:endParaRPr lang="en-US" sz="300" dirty="0"/>
          </a:p>
          <a:p>
            <a:r>
              <a:rPr lang="en-US" b="1" dirty="0"/>
              <a:t>Waianae Community Services Center</a:t>
            </a:r>
          </a:p>
          <a:p>
            <a:r>
              <a:rPr lang="en-US" dirty="0"/>
              <a:t>85-670 Farrington Hwy, Rm 7. Waianae, HI 96792</a:t>
            </a:r>
            <a:endParaRPr lang="en-US" b="1" dirty="0"/>
          </a:p>
          <a:p>
            <a:r>
              <a:rPr lang="en-US" dirty="0"/>
              <a:t>Ph 697-7839</a:t>
            </a:r>
          </a:p>
          <a:p>
            <a:endParaRPr lang="en-US" dirty="0"/>
          </a:p>
          <a:p>
            <a:endParaRPr lang="en-US" sz="500" dirty="0"/>
          </a:p>
          <a:p>
            <a:r>
              <a:rPr lang="en-US" b="1" dirty="0"/>
              <a:t>Windward Oahu</a:t>
            </a:r>
          </a:p>
          <a:p>
            <a:r>
              <a:rPr lang="en-US" dirty="0"/>
              <a:t>45-691 </a:t>
            </a:r>
            <a:r>
              <a:rPr lang="en-US" dirty="0" err="1"/>
              <a:t>Keaahala</a:t>
            </a:r>
            <a:r>
              <a:rPr lang="en-US" dirty="0"/>
              <a:t> Rd. Kaneohe, HI 96744</a:t>
            </a:r>
          </a:p>
          <a:p>
            <a:r>
              <a:rPr lang="en-US" dirty="0"/>
              <a:t>Ph 233-5450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1199904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F4DA351-7489-C94B-B138-FB473539AEE6}"/>
              </a:ext>
            </a:extLst>
          </p:cNvPr>
          <p:cNvSpPr/>
          <p:nvPr/>
        </p:nvSpPr>
        <p:spPr>
          <a:xfrm>
            <a:off x="809325" y="1802804"/>
            <a:ext cx="554769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Honolulu HCBS</a:t>
            </a:r>
          </a:p>
          <a:p>
            <a:r>
              <a:rPr lang="en-US" dirty="0"/>
              <a:t>710 Green St. Honolulu, HI 96813</a:t>
            </a:r>
          </a:p>
          <a:p>
            <a:r>
              <a:rPr lang="en-US" dirty="0"/>
              <a:t>Ph 949-3481</a:t>
            </a:r>
          </a:p>
          <a:p>
            <a:endParaRPr lang="en-US" b="1" dirty="0"/>
          </a:p>
          <a:p>
            <a:r>
              <a:rPr lang="en-US" b="1" dirty="0"/>
              <a:t>Sultan Early Intervention</a:t>
            </a:r>
          </a:p>
          <a:p>
            <a:r>
              <a:rPr lang="en-US" dirty="0"/>
              <a:t>710 Green St. Honolulu, HI 96813</a:t>
            </a:r>
          </a:p>
          <a:p>
            <a:r>
              <a:rPr lang="en-US" dirty="0"/>
              <a:t>Ph 536-3764</a:t>
            </a:r>
          </a:p>
          <a:p>
            <a:endParaRPr lang="en-US" b="1" dirty="0"/>
          </a:p>
          <a:p>
            <a:r>
              <a:rPr lang="en-US" b="1" dirty="0"/>
              <a:t>Main Office</a:t>
            </a:r>
          </a:p>
          <a:p>
            <a:r>
              <a:rPr lang="en-US" dirty="0"/>
              <a:t>710 Green St. Honolulu, HI 96813</a:t>
            </a:r>
          </a:p>
          <a:p>
            <a:r>
              <a:rPr lang="en-US" dirty="0"/>
              <a:t>Ph 536-1015</a:t>
            </a:r>
            <a:endParaRPr lang="en-US" b="1" dirty="0"/>
          </a:p>
          <a:p>
            <a:endParaRPr lang="en-US" dirty="0"/>
          </a:p>
          <a:p>
            <a:r>
              <a:rPr lang="en-US" b="1" dirty="0"/>
              <a:t>East Sultan Early Intervention Program</a:t>
            </a:r>
          </a:p>
          <a:p>
            <a:r>
              <a:rPr lang="en-US" dirty="0"/>
              <a:t>5919 </a:t>
            </a:r>
            <a:r>
              <a:rPr lang="en-US" dirty="0" err="1"/>
              <a:t>Kalanianaole</a:t>
            </a:r>
            <a:r>
              <a:rPr lang="en-US" dirty="0"/>
              <a:t> Hwy. Honolulu, HI 96821</a:t>
            </a:r>
          </a:p>
          <a:p>
            <a:r>
              <a:rPr lang="en-US" dirty="0"/>
              <a:t>Ph 735-6981</a:t>
            </a:r>
          </a:p>
          <a:p>
            <a:endParaRPr lang="en-US" dirty="0"/>
          </a:p>
          <a:p>
            <a:endParaRPr lang="en-US" sz="1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78B157-D271-524C-BAC4-B84B30294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022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Oahu Service Providers: </a:t>
            </a:r>
            <a:r>
              <a:rPr lang="en-US" sz="4000" b="1" dirty="0" err="1">
                <a:latin typeface="+mn-lt"/>
              </a:rPr>
              <a:t>Easterseals</a:t>
            </a:r>
            <a:r>
              <a:rPr lang="en-US" sz="4000" b="1" dirty="0">
                <a:latin typeface="+mn-lt"/>
              </a:rPr>
              <a:t> Hawaii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0CBF21-AB39-3A4D-A44E-B1828567E4ED}"/>
              </a:ext>
            </a:extLst>
          </p:cNvPr>
          <p:cNvSpPr/>
          <p:nvPr/>
        </p:nvSpPr>
        <p:spPr>
          <a:xfrm>
            <a:off x="6769401" y="1762612"/>
            <a:ext cx="5547691" cy="526297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b="1" dirty="0"/>
              <a:t>Honolulu ABA Program</a:t>
            </a:r>
          </a:p>
          <a:p>
            <a:r>
              <a:rPr lang="en-US" dirty="0"/>
              <a:t>200 N. Vineyard Blvd. Honolulu, HI 96814</a:t>
            </a:r>
          </a:p>
          <a:p>
            <a:r>
              <a:rPr lang="en-US" dirty="0"/>
              <a:t>Ph 523-8188</a:t>
            </a:r>
          </a:p>
          <a:p>
            <a:endParaRPr lang="en-US" b="1" dirty="0"/>
          </a:p>
          <a:p>
            <a:r>
              <a:rPr lang="en-US" b="1" dirty="0" err="1"/>
              <a:t>Ewa</a:t>
            </a:r>
            <a:r>
              <a:rPr lang="en-US" b="1" dirty="0"/>
              <a:t> Beach HCBS</a:t>
            </a:r>
          </a:p>
          <a:p>
            <a:r>
              <a:rPr lang="en-US" dirty="0"/>
              <a:t>91-1251 Renton Rd. </a:t>
            </a:r>
            <a:r>
              <a:rPr lang="en-US" dirty="0" err="1"/>
              <a:t>Ewa</a:t>
            </a:r>
            <a:r>
              <a:rPr lang="en-US" dirty="0"/>
              <a:t> Beach, HI 96706</a:t>
            </a:r>
          </a:p>
          <a:p>
            <a:r>
              <a:rPr lang="en-US" dirty="0"/>
              <a:t>Ph 681-0747</a:t>
            </a:r>
          </a:p>
          <a:p>
            <a:endParaRPr lang="en-US" dirty="0"/>
          </a:p>
          <a:p>
            <a:r>
              <a:rPr lang="en-US" b="1" dirty="0"/>
              <a:t>Kapolei </a:t>
            </a:r>
            <a:r>
              <a:rPr lang="en-US" b="1" dirty="0" err="1"/>
              <a:t>Napuakea</a:t>
            </a:r>
            <a:r>
              <a:rPr lang="en-US" b="1" dirty="0"/>
              <a:t> Service Center</a:t>
            </a:r>
          </a:p>
          <a:p>
            <a:r>
              <a:rPr lang="en-US" dirty="0"/>
              <a:t>92-461 </a:t>
            </a:r>
            <a:r>
              <a:rPr lang="en-US" dirty="0" err="1"/>
              <a:t>Makakilo</a:t>
            </a:r>
            <a:r>
              <a:rPr lang="en-US" dirty="0"/>
              <a:t> Dr. Kapolei, HI 96707</a:t>
            </a:r>
          </a:p>
          <a:p>
            <a:r>
              <a:rPr lang="en-US" dirty="0"/>
              <a:t>Ph 678-3814</a:t>
            </a:r>
          </a:p>
          <a:p>
            <a:endParaRPr lang="en-US" dirty="0"/>
          </a:p>
          <a:p>
            <a:r>
              <a:rPr lang="en-US" b="1" dirty="0"/>
              <a:t>Kailua Children’s Center</a:t>
            </a:r>
          </a:p>
          <a:p>
            <a:r>
              <a:rPr lang="en-US" dirty="0"/>
              <a:t>970 N. Kalaheo Ave. Kailua, HI 96734</a:t>
            </a:r>
          </a:p>
          <a:p>
            <a:r>
              <a:rPr lang="en-US" dirty="0"/>
              <a:t>Ph 261-4999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2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B69ED65-1F0D-C046-A048-72D143DE8E30}"/>
              </a:ext>
            </a:extLst>
          </p:cNvPr>
          <p:cNvGrpSpPr/>
          <p:nvPr/>
        </p:nvGrpSpPr>
        <p:grpSpPr>
          <a:xfrm>
            <a:off x="95737" y="145460"/>
            <a:ext cx="1076689" cy="1076689"/>
            <a:chOff x="95737" y="145460"/>
            <a:chExt cx="1076689" cy="1076689"/>
          </a:xfrm>
        </p:grpSpPr>
        <p:sp>
          <p:nvSpPr>
            <p:cNvPr id="6" name="5-Point Star 5">
              <a:extLst>
                <a:ext uri="{FF2B5EF4-FFF2-40B4-BE49-F238E27FC236}">
                  <a16:creationId xmlns:a16="http://schemas.microsoft.com/office/drawing/2014/main" id="{A42352D7-C5B4-CA42-9ED4-6837E0384D85}"/>
                </a:ext>
              </a:extLst>
            </p:cNvPr>
            <p:cNvSpPr/>
            <p:nvPr/>
          </p:nvSpPr>
          <p:spPr>
            <a:xfrm>
              <a:off x="95737" y="145460"/>
              <a:ext cx="1076689" cy="1076689"/>
            </a:xfrm>
            <a:prstGeom prst="star5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2BACE782-43D8-7A4F-8780-B2C80C825C33}"/>
                </a:ext>
              </a:extLst>
            </p:cNvPr>
            <p:cNvSpPr/>
            <p:nvPr/>
          </p:nvSpPr>
          <p:spPr>
            <a:xfrm>
              <a:off x="492370" y="602902"/>
              <a:ext cx="286811" cy="28681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1556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18E57C7-B875-9940-AED7-7FC2EAFEA1F7}"/>
              </a:ext>
            </a:extLst>
          </p:cNvPr>
          <p:cNvGrpSpPr/>
          <p:nvPr/>
        </p:nvGrpSpPr>
        <p:grpSpPr>
          <a:xfrm>
            <a:off x="95736" y="145460"/>
            <a:ext cx="1076689" cy="1076689"/>
            <a:chOff x="95737" y="145460"/>
            <a:chExt cx="1076689" cy="1076689"/>
          </a:xfrm>
        </p:grpSpPr>
        <p:sp>
          <p:nvSpPr>
            <p:cNvPr id="8" name="5-Point Star 7">
              <a:extLst>
                <a:ext uri="{FF2B5EF4-FFF2-40B4-BE49-F238E27FC236}">
                  <a16:creationId xmlns:a16="http://schemas.microsoft.com/office/drawing/2014/main" id="{13393F1E-FE8C-1A49-A43B-16D786CEB24E}"/>
                </a:ext>
              </a:extLst>
            </p:cNvPr>
            <p:cNvSpPr/>
            <p:nvPr/>
          </p:nvSpPr>
          <p:spPr>
            <a:xfrm>
              <a:off x="95737" y="145460"/>
              <a:ext cx="1076689" cy="1076689"/>
            </a:xfrm>
            <a:prstGeom prst="star5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6F0EA10-A05E-234B-A7FF-38834EAB7490}"/>
                </a:ext>
              </a:extLst>
            </p:cNvPr>
            <p:cNvSpPr/>
            <p:nvPr/>
          </p:nvSpPr>
          <p:spPr>
            <a:xfrm>
              <a:off x="492370" y="602902"/>
              <a:ext cx="286811" cy="28681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278B157-D271-524C-BAC4-B84B30294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024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Oahu Service Providers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0C91293-D59E-5541-873E-0D1EE62EE884}"/>
              </a:ext>
            </a:extLst>
          </p:cNvPr>
          <p:cNvSpPr txBox="1">
            <a:spLocks/>
          </p:cNvSpPr>
          <p:nvPr/>
        </p:nvSpPr>
        <p:spPr>
          <a:xfrm>
            <a:off x="2672862" y="1346587"/>
            <a:ext cx="7727182" cy="516731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i="1" dirty="0">
                <a:latin typeface="+mn-lt"/>
              </a:rPr>
              <a:t>Child and Family Services</a:t>
            </a:r>
          </a:p>
          <a:p>
            <a:endParaRPr lang="en-US" sz="1800" b="1" dirty="0">
              <a:latin typeface="+mn-lt"/>
            </a:endParaRPr>
          </a:p>
          <a:p>
            <a:r>
              <a:rPr lang="en-US" sz="1800" b="1" i="1" dirty="0">
                <a:latin typeface="+mn-lt"/>
              </a:rPr>
              <a:t>Healthy Family Home Visiting </a:t>
            </a:r>
            <a:r>
              <a:rPr lang="en-US" sz="1800" dirty="0">
                <a:latin typeface="+mn-lt"/>
              </a:rPr>
              <a:t>(previously Healthy Start)</a:t>
            </a:r>
            <a:endParaRPr lang="en-US" altLang="en-US" sz="1800" b="1" dirty="0">
              <a:latin typeface="+mn-lt"/>
            </a:endParaRPr>
          </a:p>
          <a:p>
            <a:pPr lvl="0"/>
            <a:r>
              <a:rPr lang="en-US" sz="1800" dirty="0">
                <a:latin typeface="+mn-lt"/>
              </a:rPr>
              <a:t>91-1841 Ft. Weaver Rd. </a:t>
            </a:r>
            <a:r>
              <a:rPr lang="en-US" sz="1800" dirty="0" err="1">
                <a:latin typeface="+mn-lt"/>
              </a:rPr>
              <a:t>Ewa</a:t>
            </a:r>
            <a:r>
              <a:rPr lang="en-US" sz="1800" dirty="0">
                <a:latin typeface="+mn-lt"/>
              </a:rPr>
              <a:t> Beach, HI 96706</a:t>
            </a:r>
          </a:p>
          <a:p>
            <a:pPr lvl="0"/>
            <a:r>
              <a:rPr lang="en-US" altLang="en-US" sz="1800" dirty="0">
                <a:latin typeface="+mn-lt"/>
              </a:rPr>
              <a:t>Ph 681-3500</a:t>
            </a:r>
          </a:p>
          <a:p>
            <a:pPr lvl="0"/>
            <a:endParaRPr lang="en-US" altLang="en-US" sz="1800" dirty="0">
              <a:latin typeface="+mn-lt"/>
            </a:endParaRPr>
          </a:p>
          <a:p>
            <a:pPr lvl="0"/>
            <a:endParaRPr lang="en-US" altLang="en-US" sz="1800" dirty="0">
              <a:latin typeface="+mn-lt"/>
            </a:endParaRPr>
          </a:p>
          <a:p>
            <a:r>
              <a:rPr lang="en-US" sz="2400" b="1" i="1" dirty="0">
                <a:highlight>
                  <a:srgbClr val="FFFF00"/>
                </a:highlight>
                <a:latin typeface="+mn-lt"/>
              </a:rPr>
              <a:t>Leadership in Disabilities &amp; Achievement of Hawaii</a:t>
            </a:r>
          </a:p>
          <a:p>
            <a:endParaRPr lang="en-US" sz="1800" b="1" dirty="0">
              <a:highlight>
                <a:srgbClr val="FFFF00"/>
              </a:highlight>
            </a:endParaRPr>
          </a:p>
          <a:p>
            <a:r>
              <a:rPr lang="en-US" sz="1800" b="1" i="1" dirty="0">
                <a:highlight>
                  <a:srgbClr val="FFFF00"/>
                </a:highlight>
                <a:latin typeface="+mn-lt"/>
              </a:rPr>
              <a:t>School Readiness Project </a:t>
            </a:r>
            <a:r>
              <a:rPr lang="en-US" sz="1800" i="1" dirty="0">
                <a:highlight>
                  <a:srgbClr val="FFFF00"/>
                </a:highlight>
                <a:latin typeface="+mn-lt"/>
              </a:rPr>
              <a:t>(age 2-5 years)</a:t>
            </a:r>
          </a:p>
          <a:p>
            <a:r>
              <a:rPr lang="en-US" sz="1600" dirty="0">
                <a:highlight>
                  <a:srgbClr val="FFFF00"/>
                </a:highlight>
                <a:latin typeface="+mn-lt"/>
              </a:rPr>
              <a:t>245 N Kukui Street Suite 205, Honolulu HI 96817</a:t>
            </a:r>
          </a:p>
          <a:p>
            <a:r>
              <a:rPr lang="en-US" altLang="en-US" sz="1800" dirty="0">
                <a:highlight>
                  <a:srgbClr val="FFFF00"/>
                </a:highlight>
                <a:latin typeface="+mn-lt"/>
              </a:rPr>
              <a:t>Ph </a:t>
            </a:r>
            <a:r>
              <a:rPr lang="en-US" sz="1800" dirty="0">
                <a:highlight>
                  <a:srgbClr val="FFFF00"/>
                </a:highlight>
                <a:latin typeface="+mn-lt"/>
              </a:rPr>
              <a:t>696-5361</a:t>
            </a:r>
            <a:endParaRPr lang="en-US" altLang="en-US" sz="1800" dirty="0">
              <a:highlight>
                <a:srgbClr val="FFFF00"/>
              </a:highlight>
              <a:latin typeface="+mn-lt"/>
            </a:endParaRPr>
          </a:p>
          <a:p>
            <a:pPr lvl="0"/>
            <a:endParaRPr lang="en-US" altLang="en-US" sz="1800" dirty="0">
              <a:latin typeface="+mn-lt"/>
            </a:endParaRPr>
          </a:p>
          <a:p>
            <a:pPr lvl="0"/>
            <a:endParaRPr lang="en-US" altLang="en-US" sz="1800" dirty="0">
              <a:latin typeface="+mn-lt"/>
            </a:endParaRPr>
          </a:p>
          <a:p>
            <a:r>
              <a:rPr lang="en-US" sz="2400" b="1" i="1" dirty="0">
                <a:latin typeface="+mn-lt"/>
              </a:rPr>
              <a:t>Parents and Children Together (PACT)</a:t>
            </a:r>
          </a:p>
          <a:p>
            <a:endParaRPr lang="en-US" sz="1800" b="1" i="1" dirty="0">
              <a:latin typeface="+mn-lt"/>
            </a:endParaRPr>
          </a:p>
          <a:p>
            <a:r>
              <a:rPr lang="en-US" sz="1800" b="1" i="1" dirty="0">
                <a:latin typeface="+mn-lt"/>
              </a:rPr>
              <a:t>Early Childhood Education</a:t>
            </a:r>
          </a:p>
          <a:p>
            <a:r>
              <a:rPr lang="en-US" sz="1800" dirty="0">
                <a:latin typeface="+mn-lt"/>
              </a:rPr>
              <a:t>(</a:t>
            </a:r>
            <a:r>
              <a:rPr lang="en-US" sz="1800" b="1" dirty="0"/>
              <a:t>Head Start </a:t>
            </a:r>
            <a:r>
              <a:rPr lang="en-US" sz="1800" dirty="0"/>
              <a:t>- </a:t>
            </a:r>
            <a:r>
              <a:rPr lang="en-US" sz="1800" dirty="0" err="1"/>
              <a:t>Kuhio</a:t>
            </a:r>
            <a:r>
              <a:rPr lang="en-US" sz="1800" dirty="0"/>
              <a:t> Park Terrace. </a:t>
            </a:r>
            <a:r>
              <a:rPr lang="en-US" sz="1800" b="1" dirty="0"/>
              <a:t>Early Head Start</a:t>
            </a:r>
            <a:r>
              <a:rPr lang="en-US" sz="1800" dirty="0"/>
              <a:t>- </a:t>
            </a:r>
            <a:r>
              <a:rPr lang="en-US" sz="1800" dirty="0" err="1"/>
              <a:t>Kalihi</a:t>
            </a:r>
            <a:r>
              <a:rPr lang="en-US" sz="1800" dirty="0"/>
              <a:t>, Pearl City, Waianae, </a:t>
            </a:r>
            <a:r>
              <a:rPr lang="en-US" sz="1800" dirty="0" err="1"/>
              <a:t>Punaluu</a:t>
            </a:r>
            <a:r>
              <a:rPr lang="en-US" sz="1800" dirty="0"/>
              <a:t> and Waimanalo classroom locations; home visits available island-wide.)</a:t>
            </a:r>
          </a:p>
          <a:p>
            <a:endParaRPr lang="en-US" sz="1800" dirty="0">
              <a:latin typeface="+mn-lt"/>
            </a:endParaRPr>
          </a:p>
          <a:p>
            <a:r>
              <a:rPr lang="en-US" sz="1800" dirty="0">
                <a:latin typeface="+mn-lt"/>
              </a:rPr>
              <a:t>1485 </a:t>
            </a:r>
            <a:r>
              <a:rPr lang="en-US" sz="1800" dirty="0" err="1">
                <a:latin typeface="+mn-lt"/>
              </a:rPr>
              <a:t>Linapuni</a:t>
            </a:r>
            <a:r>
              <a:rPr lang="en-US" sz="1800" dirty="0">
                <a:latin typeface="+mn-lt"/>
              </a:rPr>
              <a:t> St. Suite 110. Honolulu, HI 96817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Ph 843-2069</a:t>
            </a:r>
            <a:br>
              <a:rPr lang="en-US" sz="1800" dirty="0">
                <a:latin typeface="+mn-lt"/>
              </a:rPr>
            </a:br>
            <a:endParaRPr lang="en-US" sz="1800" dirty="0">
              <a:latin typeface="+mn-lt"/>
            </a:endParaRPr>
          </a:p>
          <a:p>
            <a:r>
              <a:rPr lang="en-US" sz="1800" b="1" i="1" dirty="0">
                <a:latin typeface="+mn-lt"/>
              </a:rPr>
              <a:t>Behavioral Health Support</a:t>
            </a:r>
            <a:br>
              <a:rPr lang="en-US" sz="1900" dirty="0">
                <a:latin typeface="+mn-lt"/>
              </a:rPr>
            </a:br>
            <a:r>
              <a:rPr lang="en-US" sz="1800" dirty="0">
                <a:latin typeface="+mn-lt"/>
              </a:rPr>
              <a:t>1505 Dillingham Blvd. Suite 214. Honolulu, HI 96817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Ph 843-5312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432003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93A5E8E-67B0-B64D-BA5E-763C27DCFFCC}"/>
              </a:ext>
            </a:extLst>
          </p:cNvPr>
          <p:cNvGrpSpPr/>
          <p:nvPr/>
        </p:nvGrpSpPr>
        <p:grpSpPr>
          <a:xfrm>
            <a:off x="75641" y="125364"/>
            <a:ext cx="1076689" cy="1076689"/>
            <a:chOff x="95737" y="145460"/>
            <a:chExt cx="1076689" cy="1076689"/>
          </a:xfrm>
        </p:grpSpPr>
        <p:sp>
          <p:nvSpPr>
            <p:cNvPr id="9" name="5-Point Star 8">
              <a:extLst>
                <a:ext uri="{FF2B5EF4-FFF2-40B4-BE49-F238E27FC236}">
                  <a16:creationId xmlns:a16="http://schemas.microsoft.com/office/drawing/2014/main" id="{555D1EED-6E21-EA44-ABF8-9E7541A475D5}"/>
                </a:ext>
              </a:extLst>
            </p:cNvPr>
            <p:cNvSpPr/>
            <p:nvPr/>
          </p:nvSpPr>
          <p:spPr>
            <a:xfrm>
              <a:off x="95737" y="145460"/>
              <a:ext cx="1076689" cy="1076689"/>
            </a:xfrm>
            <a:prstGeom prst="star5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7806521-70B5-C547-87DF-80230B87F179}"/>
                </a:ext>
              </a:extLst>
            </p:cNvPr>
            <p:cNvSpPr/>
            <p:nvPr/>
          </p:nvSpPr>
          <p:spPr>
            <a:xfrm>
              <a:off x="492370" y="602902"/>
              <a:ext cx="286811" cy="28681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FDBF457-1AEC-4A42-BCCD-054C3B0F2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1972"/>
            <a:ext cx="12191999" cy="141533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Oahu Providers:</a:t>
            </a:r>
            <a:br>
              <a:rPr lang="en-US" sz="3600" b="1" dirty="0"/>
            </a:br>
            <a:r>
              <a:rPr lang="en-US" sz="4000" b="1" dirty="0">
                <a:latin typeface="+mn-lt"/>
              </a:rPr>
              <a:t>Honolulu Community Action Program (HCAP)</a:t>
            </a:r>
            <a:endParaRPr lang="en-US" sz="3600" dirty="0">
              <a:latin typeface="+mn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E065D0-6E4B-3C4A-A9EC-31DB09D583CD}"/>
              </a:ext>
            </a:extLst>
          </p:cNvPr>
          <p:cNvSpPr/>
          <p:nvPr/>
        </p:nvSpPr>
        <p:spPr>
          <a:xfrm>
            <a:off x="5956837" y="1603746"/>
            <a:ext cx="5441342" cy="563231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b="1" dirty="0" err="1"/>
              <a:t>Leahi</a:t>
            </a:r>
            <a:r>
              <a:rPr lang="en-US" b="1" dirty="0"/>
              <a:t> District Service Center</a:t>
            </a:r>
            <a:br>
              <a:rPr lang="en-US" dirty="0"/>
            </a:br>
            <a:r>
              <a:rPr lang="en-US" dirty="0"/>
              <a:t>1915 Palolo Ave.</a:t>
            </a:r>
            <a:br>
              <a:rPr lang="en-US" dirty="0"/>
            </a:br>
            <a:r>
              <a:rPr lang="en-US" dirty="0"/>
              <a:t>Honolulu, HI 96819</a:t>
            </a:r>
            <a:br>
              <a:rPr lang="en-US" dirty="0"/>
            </a:br>
            <a:r>
              <a:rPr lang="en-US" dirty="0"/>
              <a:t>Ph 732-7755</a:t>
            </a:r>
          </a:p>
          <a:p>
            <a:r>
              <a:rPr lang="en-US" dirty="0"/>
              <a:t> </a:t>
            </a:r>
          </a:p>
          <a:p>
            <a:r>
              <a:rPr lang="en-US" b="1" dirty="0"/>
              <a:t>Leeward District Service Center/Harry and Jeanette Weinberg Center for Community Action</a:t>
            </a:r>
            <a:br>
              <a:rPr lang="en-US" dirty="0"/>
            </a:br>
            <a:r>
              <a:rPr lang="en-US" dirty="0"/>
              <a:t>85-555 Farrington Hwy.</a:t>
            </a:r>
            <a:br>
              <a:rPr lang="en-US" dirty="0"/>
            </a:br>
            <a:r>
              <a:rPr lang="en-US" dirty="0"/>
              <a:t>Waianae, HI 96792</a:t>
            </a:r>
            <a:br>
              <a:rPr lang="en-US" dirty="0"/>
            </a:br>
            <a:r>
              <a:rPr lang="en-US" dirty="0"/>
              <a:t>Ph 696-4261</a:t>
            </a:r>
          </a:p>
          <a:p>
            <a:r>
              <a:rPr lang="en-US" dirty="0"/>
              <a:t> </a:t>
            </a:r>
          </a:p>
          <a:p>
            <a:r>
              <a:rPr lang="en-US" b="1" dirty="0"/>
              <a:t>Windward District Service Center</a:t>
            </a:r>
            <a:br>
              <a:rPr lang="en-US" dirty="0"/>
            </a:br>
            <a:r>
              <a:rPr lang="en-US" dirty="0"/>
              <a:t>47-232 </a:t>
            </a:r>
            <a:r>
              <a:rPr lang="en-US" dirty="0" err="1"/>
              <a:t>Waihee</a:t>
            </a:r>
            <a:r>
              <a:rPr lang="en-US" dirty="0"/>
              <a:t> Rd.</a:t>
            </a:r>
            <a:br>
              <a:rPr lang="en-US" dirty="0"/>
            </a:br>
            <a:r>
              <a:rPr lang="en-US" dirty="0"/>
              <a:t>Kaneohe, HI 96744</a:t>
            </a:r>
            <a:br>
              <a:rPr lang="en-US" dirty="0"/>
            </a:br>
            <a:r>
              <a:rPr lang="en-US" dirty="0"/>
              <a:t>Ph 239-5754</a:t>
            </a:r>
            <a:br>
              <a:rPr lang="en-US" dirty="0"/>
            </a:br>
            <a:endParaRPr lang="en-US" dirty="0"/>
          </a:p>
          <a:p>
            <a:r>
              <a:rPr lang="en-US" dirty="0"/>
              <a:t> </a:t>
            </a:r>
          </a:p>
          <a:p>
            <a:endParaRPr lang="en-US" dirty="0"/>
          </a:p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45AB5E-1C9E-BE49-B906-02BD689A0AFF}"/>
              </a:ext>
            </a:extLst>
          </p:cNvPr>
          <p:cNvSpPr/>
          <p:nvPr/>
        </p:nvSpPr>
        <p:spPr>
          <a:xfrm>
            <a:off x="826992" y="1643938"/>
            <a:ext cx="5441342" cy="424731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b="1" dirty="0"/>
              <a:t>HCAP Head Start &amp; Early Head Start</a:t>
            </a:r>
            <a:br>
              <a:rPr lang="en-US" dirty="0"/>
            </a:br>
            <a:r>
              <a:rPr lang="en-US" dirty="0"/>
              <a:t>94-810 </a:t>
            </a:r>
            <a:r>
              <a:rPr lang="en-US" dirty="0" err="1"/>
              <a:t>Moloalo</a:t>
            </a:r>
            <a:r>
              <a:rPr lang="en-US" dirty="0"/>
              <a:t> St. Suites 200 &amp; 210</a:t>
            </a:r>
            <a:br>
              <a:rPr lang="en-US" dirty="0"/>
            </a:br>
            <a:r>
              <a:rPr lang="en-US" dirty="0"/>
              <a:t>Waipahu, HI 96797</a:t>
            </a:r>
            <a:br>
              <a:rPr lang="en-US" dirty="0"/>
            </a:br>
            <a:r>
              <a:rPr lang="en-US" dirty="0"/>
              <a:t>Ph 847-2400</a:t>
            </a:r>
          </a:p>
          <a:p>
            <a:r>
              <a:rPr lang="en-US" b="1" cap="all" dirty="0"/>
              <a:t> </a:t>
            </a:r>
            <a:endParaRPr lang="en-US" dirty="0"/>
          </a:p>
          <a:p>
            <a:r>
              <a:rPr lang="en-US" b="1" dirty="0" err="1"/>
              <a:t>Kalihi-Palama</a:t>
            </a:r>
            <a:r>
              <a:rPr lang="en-US" b="1" dirty="0"/>
              <a:t> District Service Center</a:t>
            </a:r>
            <a:br>
              <a:rPr lang="en-US" dirty="0"/>
            </a:br>
            <a:r>
              <a:rPr lang="en-US" dirty="0"/>
              <a:t>1555 Haka Dr. Unit 2408</a:t>
            </a:r>
            <a:br>
              <a:rPr lang="en-US" dirty="0"/>
            </a:br>
            <a:r>
              <a:rPr lang="en-US" dirty="0"/>
              <a:t>Honolulu, HI 96817</a:t>
            </a:r>
          </a:p>
          <a:p>
            <a:r>
              <a:rPr lang="en-US" dirty="0"/>
              <a:t>Ph 847-0804</a:t>
            </a:r>
          </a:p>
          <a:p>
            <a:r>
              <a:rPr lang="en-US" dirty="0"/>
              <a:t> </a:t>
            </a:r>
          </a:p>
          <a:p>
            <a:endParaRPr lang="en-US" dirty="0"/>
          </a:p>
          <a:p>
            <a:r>
              <a:rPr lang="en-US" b="1" dirty="0"/>
              <a:t>Central District Service Center</a:t>
            </a:r>
            <a:br>
              <a:rPr lang="en-US" dirty="0"/>
            </a:br>
            <a:r>
              <a:rPr lang="en-US" dirty="0"/>
              <a:t>99-102 </a:t>
            </a:r>
            <a:r>
              <a:rPr lang="en-US" dirty="0" err="1"/>
              <a:t>Kalaloa</a:t>
            </a:r>
            <a:r>
              <a:rPr lang="en-US" dirty="0"/>
              <a:t> St.</a:t>
            </a:r>
            <a:br>
              <a:rPr lang="en-US" dirty="0"/>
            </a:br>
            <a:r>
              <a:rPr lang="en-US" dirty="0"/>
              <a:t>Aiea, HI 96701</a:t>
            </a:r>
          </a:p>
          <a:p>
            <a:r>
              <a:rPr lang="en-US" dirty="0"/>
              <a:t>Ph 488-6834</a:t>
            </a:r>
          </a:p>
        </p:txBody>
      </p:sp>
    </p:spTree>
    <p:extLst>
      <p:ext uri="{BB962C8B-B14F-4D97-AF65-F5344CB8AC3E}">
        <p14:creationId xmlns:p14="http://schemas.microsoft.com/office/powerpoint/2010/main" val="41461209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2651</TotalTime>
  <Words>1289</Words>
  <Application>Microsoft Macintosh PowerPoint</Application>
  <PresentationFormat>Widescreen</PresentationFormat>
  <Paragraphs>404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HONOLULU COUNTY RESOURCE MAP</vt:lpstr>
      <vt:lpstr>PowerPoint Presentation</vt:lpstr>
      <vt:lpstr>PowerPoint Presentation</vt:lpstr>
      <vt:lpstr>PowerPoint Presentation</vt:lpstr>
      <vt:lpstr>Oahu Providers: Department of Health</vt:lpstr>
      <vt:lpstr>Oahu Providers: Department of Health Public Health Nursing</vt:lpstr>
      <vt:lpstr>Oahu Service Providers: Easterseals Hawaii</vt:lpstr>
      <vt:lpstr>Oahu Service Providers</vt:lpstr>
      <vt:lpstr>Oahu Providers: Honolulu Community Action Program (HCAP)</vt:lpstr>
      <vt:lpstr>Oahu Providers: Oahu DoE— Early Learning</vt:lpstr>
      <vt:lpstr>Oahu Providers: Tutu and Me Traveling Preschools </vt:lpstr>
      <vt:lpstr>Oahu Providers: Kamaaina Kids and PACT — Early Head Start</vt:lpstr>
      <vt:lpstr>Oahu Providers: Kamaaina Kids — Preschool</vt:lpstr>
      <vt:lpstr>Oahu Supply and Demand of Physicians</vt:lpstr>
      <vt:lpstr>Health Care Professionals Statewide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JoAnn Yuen</dc:creator>
  <cp:lastModifiedBy>Microsoft Office User</cp:lastModifiedBy>
  <cp:revision>175</cp:revision>
  <cp:lastPrinted>2019-09-13T20:12:02Z</cp:lastPrinted>
  <dcterms:created xsi:type="dcterms:W3CDTF">2017-03-29T23:14:34Z</dcterms:created>
  <dcterms:modified xsi:type="dcterms:W3CDTF">2019-10-01T18:16:39Z</dcterms:modified>
</cp:coreProperties>
</file>